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theme/themeOverride9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0" r:id="rId1"/>
    <p:sldMasterId id="2147483865" r:id="rId2"/>
    <p:sldMasterId id="2147483853" r:id="rId3"/>
  </p:sldMasterIdLst>
  <p:notesMasterIdLst>
    <p:notesMasterId r:id="rId27"/>
  </p:notesMasterIdLst>
  <p:handoutMasterIdLst>
    <p:handoutMasterId r:id="rId28"/>
  </p:handoutMasterIdLst>
  <p:sldIdLst>
    <p:sldId id="256" r:id="rId4"/>
    <p:sldId id="363" r:id="rId5"/>
    <p:sldId id="364" r:id="rId6"/>
    <p:sldId id="365" r:id="rId7"/>
    <p:sldId id="366" r:id="rId8"/>
    <p:sldId id="376" r:id="rId9"/>
    <p:sldId id="368" r:id="rId10"/>
    <p:sldId id="369" r:id="rId11"/>
    <p:sldId id="370" r:id="rId12"/>
    <p:sldId id="377" r:id="rId13"/>
    <p:sldId id="372" r:id="rId14"/>
    <p:sldId id="373" r:id="rId15"/>
    <p:sldId id="374" r:id="rId16"/>
    <p:sldId id="375" r:id="rId17"/>
    <p:sldId id="271" r:id="rId18"/>
    <p:sldId id="272" r:id="rId19"/>
    <p:sldId id="276" r:id="rId20"/>
    <p:sldId id="280" r:id="rId21"/>
    <p:sldId id="281" r:id="rId22"/>
    <p:sldId id="359" r:id="rId23"/>
    <p:sldId id="298" r:id="rId24"/>
    <p:sldId id="286" r:id="rId25"/>
    <p:sldId id="303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B0"/>
    <a:srgbClr val="0076BC"/>
    <a:srgbClr val="087FC8"/>
    <a:srgbClr val="C8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0216" autoAdjust="0"/>
  </p:normalViewPr>
  <p:slideViewPr>
    <p:cSldViewPr>
      <p:cViewPr varScale="1">
        <p:scale>
          <a:sx n="112" d="100"/>
          <a:sy n="112" d="100"/>
        </p:scale>
        <p:origin x="108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Total</a:t>
            </a:r>
            <a:r>
              <a:rPr lang="en-US" baseline="0"/>
              <a:t> Assets vs. Total Deposits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2061110285742589E-2"/>
          <c:y val="0.17903308961379827"/>
          <c:w val="0.73874820482345371"/>
          <c:h val="0.61125328083989505"/>
        </c:manualLayout>
      </c:layout>
      <c:lineChart>
        <c:grouping val="standard"/>
        <c:varyColors val="0"/>
        <c:ser>
          <c:idx val="0"/>
          <c:order val="0"/>
          <c:tx>
            <c:strRef>
              <c:f>Graphs!$C$2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square"/>
            <c:size val="5"/>
          </c:marker>
          <c:cat>
            <c:numRef>
              <c:f>Graphs!$B$3:$B$24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Graphs!$C$3:$C$24</c:f>
              <c:numCache>
                <c:formatCode>General</c:formatCode>
                <c:ptCount val="22"/>
                <c:pt idx="0">
                  <c:v>6102284</c:v>
                </c:pt>
                <c:pt idx="1">
                  <c:v>6974366</c:v>
                </c:pt>
                <c:pt idx="2">
                  <c:v>7468661</c:v>
                </c:pt>
                <c:pt idx="3">
                  <c:v>8596978</c:v>
                </c:pt>
                <c:pt idx="4">
                  <c:v>9126264</c:v>
                </c:pt>
                <c:pt idx="5">
                  <c:v>10076754</c:v>
                </c:pt>
                <c:pt idx="6">
                  <c:v>10324538</c:v>
                </c:pt>
                <c:pt idx="7">
                  <c:v>11301070</c:v>
                </c:pt>
                <c:pt idx="8">
                  <c:v>12194027</c:v>
                </c:pt>
                <c:pt idx="9">
                  <c:v>14826377</c:v>
                </c:pt>
                <c:pt idx="10">
                  <c:v>18899290</c:v>
                </c:pt>
                <c:pt idx="11">
                  <c:v>21415464</c:v>
                </c:pt>
                <c:pt idx="12">
                  <c:v>15110942</c:v>
                </c:pt>
                <c:pt idx="13">
                  <c:v>18319149</c:v>
                </c:pt>
                <c:pt idx="14">
                  <c:v>19054393</c:v>
                </c:pt>
                <c:pt idx="15">
                  <c:v>20675832</c:v>
                </c:pt>
                <c:pt idx="16">
                  <c:v>21334826</c:v>
                </c:pt>
                <c:pt idx="17">
                  <c:v>21473657</c:v>
                </c:pt>
                <c:pt idx="18">
                  <c:v>23194412</c:v>
                </c:pt>
                <c:pt idx="19">
                  <c:v>25139507</c:v>
                </c:pt>
                <c:pt idx="20">
                  <c:v>26595063</c:v>
                </c:pt>
                <c:pt idx="21">
                  <c:v>26954956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2-4E8C-9A31-EAC344D27760}"/>
            </c:ext>
          </c:extLst>
        </c:ser>
        <c:ser>
          <c:idx val="1"/>
          <c:order val="1"/>
          <c:tx>
            <c:strRef>
              <c:f>Graphs!$D$2</c:f>
              <c:strCache>
                <c:ptCount val="1"/>
                <c:pt idx="0">
                  <c:v>Total Deposits</c:v>
                </c:pt>
              </c:strCache>
            </c:strRef>
          </c:tx>
          <c:marker>
            <c:symbol val="square"/>
            <c:size val="5"/>
          </c:marker>
          <c:cat>
            <c:numRef>
              <c:f>Graphs!$B$3:$B$24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Graphs!$D$3:$D$24</c:f>
              <c:numCache>
                <c:formatCode>General</c:formatCode>
                <c:ptCount val="22"/>
                <c:pt idx="0">
                  <c:v>4690659</c:v>
                </c:pt>
                <c:pt idx="1">
                  <c:v>5125245</c:v>
                </c:pt>
                <c:pt idx="2">
                  <c:v>5605108</c:v>
                </c:pt>
                <c:pt idx="3">
                  <c:v>6360812</c:v>
                </c:pt>
                <c:pt idx="4">
                  <c:v>6718562</c:v>
                </c:pt>
                <c:pt idx="5">
                  <c:v>7361165</c:v>
                </c:pt>
                <c:pt idx="6">
                  <c:v>7112297</c:v>
                </c:pt>
                <c:pt idx="7">
                  <c:v>7275905</c:v>
                </c:pt>
                <c:pt idx="8">
                  <c:v>8057910</c:v>
                </c:pt>
                <c:pt idx="9">
                  <c:v>9048573</c:v>
                </c:pt>
                <c:pt idx="10">
                  <c:v>10967954</c:v>
                </c:pt>
                <c:pt idx="11">
                  <c:v>12008984</c:v>
                </c:pt>
                <c:pt idx="12">
                  <c:v>11965132</c:v>
                </c:pt>
                <c:pt idx="13">
                  <c:v>15005210</c:v>
                </c:pt>
                <c:pt idx="14">
                  <c:v>15287644</c:v>
                </c:pt>
                <c:pt idx="15">
                  <c:v>16876907</c:v>
                </c:pt>
                <c:pt idx="16">
                  <c:v>17428904</c:v>
                </c:pt>
                <c:pt idx="17">
                  <c:v>17311464</c:v>
                </c:pt>
                <c:pt idx="18">
                  <c:v>18875326</c:v>
                </c:pt>
                <c:pt idx="19">
                  <c:v>20369483</c:v>
                </c:pt>
                <c:pt idx="20">
                  <c:v>21607211</c:v>
                </c:pt>
                <c:pt idx="21">
                  <c:v>22252379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42-4E8C-9A31-EAC344D27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909120"/>
        <c:axId val="45910656"/>
      </c:lineChart>
      <c:catAx>
        <c:axId val="45909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400000"/>
          <a:lstStyle/>
          <a:p>
            <a:pPr>
              <a:defRPr/>
            </a:pPr>
            <a:endParaRPr lang="en-US"/>
          </a:p>
        </c:txPr>
        <c:crossAx val="45910656"/>
        <c:crosses val="autoZero"/>
        <c:auto val="1"/>
        <c:lblAlgn val="ctr"/>
        <c:lblOffset val="100"/>
        <c:tickLblSkip val="1"/>
        <c:noMultiLvlLbl val="0"/>
      </c:catAx>
      <c:valAx>
        <c:axId val="45910656"/>
        <c:scaling>
          <c:orientation val="minMax"/>
          <c:max val="30000000"/>
          <c:min val="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45909120"/>
        <c:crosses val="autoZero"/>
        <c:crossBetween val="between"/>
        <c:dispUnits>
          <c:builtInUnit val="million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Billions</a:t>
                  </a:r>
                </a:p>
              </c:rich>
            </c:tx>
          </c:dispUnitsLbl>
        </c:dispUnits>
      </c:valAx>
      <c:spPr>
        <a:ln w="22225">
          <a:solidFill>
            <a:srgbClr val="000000"/>
          </a:solidFill>
        </a:ln>
      </c:spPr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426647326978867E-2"/>
          <c:y val="1.753597610643497E-2"/>
          <c:w val="0.8983381682552839"/>
          <c:h val="0.82690492352249068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'Summary with Charts and Graphs'!$B$4</c:f>
              <c:strCache>
                <c:ptCount val="1"/>
                <c:pt idx="0">
                  <c:v>Exam Hours</c:v>
                </c:pt>
              </c:strCache>
            </c:strRef>
          </c:tx>
          <c:invertIfNegative val="0"/>
          <c:cat>
            <c:numRef>
              <c:f>'Summary with Charts and Graphs'!$C$2:$L$2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'Summary with Charts and Graphs'!$C$4:$L$4</c:f>
              <c:numCache>
                <c:formatCode>#,##0</c:formatCode>
                <c:ptCount val="10"/>
                <c:pt idx="0">
                  <c:v>12125</c:v>
                </c:pt>
                <c:pt idx="1">
                  <c:v>11963.400000000001</c:v>
                </c:pt>
                <c:pt idx="2">
                  <c:v>13335.4</c:v>
                </c:pt>
                <c:pt idx="3">
                  <c:v>12078.100000000002</c:v>
                </c:pt>
                <c:pt idx="4">
                  <c:v>13486</c:v>
                </c:pt>
                <c:pt idx="5">
                  <c:v>14937.2</c:v>
                </c:pt>
                <c:pt idx="6">
                  <c:v>16015.566666666666</c:v>
                </c:pt>
                <c:pt idx="7">
                  <c:v>16867</c:v>
                </c:pt>
                <c:pt idx="8">
                  <c:v>15956</c:v>
                </c:pt>
                <c:pt idx="9">
                  <c:v>17799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E-4A46-9759-BB30078F2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100"/>
        <c:axId val="28209536"/>
        <c:axId val="28207744"/>
      </c:barChart>
      <c:lineChart>
        <c:grouping val="standard"/>
        <c:varyColors val="0"/>
        <c:ser>
          <c:idx val="0"/>
          <c:order val="0"/>
          <c:tx>
            <c:strRef>
              <c:f>'Summary with Charts and Graphs'!$B$3</c:f>
              <c:strCache>
                <c:ptCount val="1"/>
                <c:pt idx="0">
                  <c:v># Exams</c:v>
                </c:pt>
              </c:strCache>
            </c:strRef>
          </c:tx>
          <c:cat>
            <c:numRef>
              <c:f>'Summary with Charts and Graphs'!$C$2:$L$2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'Summary with Charts and Graphs'!$C$3:$L$3</c:f>
              <c:numCache>
                <c:formatCode>#,##0</c:formatCode>
                <c:ptCount val="10"/>
                <c:pt idx="0">
                  <c:v>27</c:v>
                </c:pt>
                <c:pt idx="1">
                  <c:v>21</c:v>
                </c:pt>
                <c:pt idx="2">
                  <c:v>26</c:v>
                </c:pt>
                <c:pt idx="3">
                  <c:v>22</c:v>
                </c:pt>
                <c:pt idx="4">
                  <c:v>21</c:v>
                </c:pt>
                <c:pt idx="5">
                  <c:v>21</c:v>
                </c:pt>
                <c:pt idx="6">
                  <c:v>22</c:v>
                </c:pt>
                <c:pt idx="7" formatCode="General">
                  <c:v>22</c:v>
                </c:pt>
                <c:pt idx="8" formatCode="General">
                  <c:v>20</c:v>
                </c:pt>
                <c:pt idx="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FE-4A46-9759-BB30078F2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188032"/>
        <c:axId val="28206208"/>
      </c:lineChart>
      <c:catAx>
        <c:axId val="2818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206208"/>
        <c:crosses val="autoZero"/>
        <c:auto val="1"/>
        <c:lblAlgn val="ctr"/>
        <c:lblOffset val="100"/>
        <c:noMultiLvlLbl val="0"/>
      </c:catAx>
      <c:valAx>
        <c:axId val="282062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188032"/>
        <c:crosses val="autoZero"/>
        <c:crossBetween val="between"/>
      </c:valAx>
      <c:valAx>
        <c:axId val="28207744"/>
        <c:scaling>
          <c:orientation val="minMax"/>
          <c:min val="6000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209536"/>
        <c:crosses val="max"/>
        <c:crossBetween val="between"/>
      </c:valAx>
      <c:catAx>
        <c:axId val="28209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207744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Banking Staff Tenure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6556441957913157"/>
          <c:y val="0.14194700877907504"/>
          <c:w val="0.80811979094718422"/>
          <c:h val="0.687861571182912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Sheet1!$B$63</c:f>
              <c:strCache>
                <c:ptCount val="1"/>
                <c:pt idx="0">
                  <c:v>&lt;3 years</c:v>
                </c:pt>
              </c:strCache>
            </c:strRef>
          </c:tx>
          <c:invertIfNegative val="0"/>
          <c:cat>
            <c:numRef>
              <c:f>Sheet1!$C$62:$J$62</c:f>
              <c:numCache>
                <c:formatCode>mm/dd/yyyy</c:formatCode>
                <c:ptCount val="8"/>
                <c:pt idx="0">
                  <c:v>40695</c:v>
                </c:pt>
                <c:pt idx="1">
                  <c:v>41061</c:v>
                </c:pt>
                <c:pt idx="2">
                  <c:v>41426</c:v>
                </c:pt>
                <c:pt idx="3">
                  <c:v>42004</c:v>
                </c:pt>
                <c:pt idx="4">
                  <c:v>42326</c:v>
                </c:pt>
                <c:pt idx="5">
                  <c:v>42614</c:v>
                </c:pt>
                <c:pt idx="6">
                  <c:v>42987</c:v>
                </c:pt>
                <c:pt idx="7">
                  <c:v>43392</c:v>
                </c:pt>
              </c:numCache>
            </c:numRef>
          </c:cat>
          <c:val>
            <c:numRef>
              <c:f>Sheet1!$C$63:$J$63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5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75-417F-B92C-724879328F07}"/>
            </c:ext>
          </c:extLst>
        </c:ser>
        <c:ser>
          <c:idx val="1"/>
          <c:order val="1"/>
          <c:tx>
            <c:strRef>
              <c:f>Sheet1!$B$64</c:f>
              <c:strCache>
                <c:ptCount val="1"/>
                <c:pt idx="0">
                  <c:v>3-5 years</c:v>
                </c:pt>
              </c:strCache>
            </c:strRef>
          </c:tx>
          <c:invertIfNegative val="0"/>
          <c:cat>
            <c:numRef>
              <c:f>Sheet1!$C$62:$J$62</c:f>
              <c:numCache>
                <c:formatCode>mm/dd/yyyy</c:formatCode>
                <c:ptCount val="8"/>
                <c:pt idx="0">
                  <c:v>40695</c:v>
                </c:pt>
                <c:pt idx="1">
                  <c:v>41061</c:v>
                </c:pt>
                <c:pt idx="2">
                  <c:v>41426</c:v>
                </c:pt>
                <c:pt idx="3">
                  <c:v>42004</c:v>
                </c:pt>
                <c:pt idx="4">
                  <c:v>42326</c:v>
                </c:pt>
                <c:pt idx="5">
                  <c:v>42614</c:v>
                </c:pt>
                <c:pt idx="6">
                  <c:v>42987</c:v>
                </c:pt>
                <c:pt idx="7">
                  <c:v>43392</c:v>
                </c:pt>
              </c:numCache>
            </c:numRef>
          </c:cat>
          <c:val>
            <c:numRef>
              <c:f>Sheet1!$C$64:$J$64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75-417F-B92C-724879328F07}"/>
            </c:ext>
          </c:extLst>
        </c:ser>
        <c:ser>
          <c:idx val="2"/>
          <c:order val="2"/>
          <c:tx>
            <c:strRef>
              <c:f>Sheet1!$B$65</c:f>
              <c:strCache>
                <c:ptCount val="1"/>
                <c:pt idx="0">
                  <c:v>5-7 years</c:v>
                </c:pt>
              </c:strCache>
            </c:strRef>
          </c:tx>
          <c:invertIfNegative val="0"/>
          <c:cat>
            <c:numRef>
              <c:f>Sheet1!$C$62:$J$62</c:f>
              <c:numCache>
                <c:formatCode>mm/dd/yyyy</c:formatCode>
                <c:ptCount val="8"/>
                <c:pt idx="0">
                  <c:v>40695</c:v>
                </c:pt>
                <c:pt idx="1">
                  <c:v>41061</c:v>
                </c:pt>
                <c:pt idx="2">
                  <c:v>41426</c:v>
                </c:pt>
                <c:pt idx="3">
                  <c:v>42004</c:v>
                </c:pt>
                <c:pt idx="4">
                  <c:v>42326</c:v>
                </c:pt>
                <c:pt idx="5">
                  <c:v>42614</c:v>
                </c:pt>
                <c:pt idx="6">
                  <c:v>42987</c:v>
                </c:pt>
                <c:pt idx="7">
                  <c:v>43392</c:v>
                </c:pt>
              </c:numCache>
            </c:numRef>
          </c:cat>
          <c:val>
            <c:numRef>
              <c:f>Sheet1!$C$65:$J$65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75-417F-B92C-724879328F07}"/>
            </c:ext>
          </c:extLst>
        </c:ser>
        <c:ser>
          <c:idx val="3"/>
          <c:order val="3"/>
          <c:tx>
            <c:strRef>
              <c:f>Sheet1!$B$66</c:f>
              <c:strCache>
                <c:ptCount val="1"/>
                <c:pt idx="0">
                  <c:v>7-10 years</c:v>
                </c:pt>
              </c:strCache>
            </c:strRef>
          </c:tx>
          <c:invertIfNegative val="0"/>
          <c:cat>
            <c:numRef>
              <c:f>Sheet1!$C$62:$J$62</c:f>
              <c:numCache>
                <c:formatCode>mm/dd/yyyy</c:formatCode>
                <c:ptCount val="8"/>
                <c:pt idx="0">
                  <c:v>40695</c:v>
                </c:pt>
                <c:pt idx="1">
                  <c:v>41061</c:v>
                </c:pt>
                <c:pt idx="2">
                  <c:v>41426</c:v>
                </c:pt>
                <c:pt idx="3">
                  <c:v>42004</c:v>
                </c:pt>
                <c:pt idx="4">
                  <c:v>42326</c:v>
                </c:pt>
                <c:pt idx="5">
                  <c:v>42614</c:v>
                </c:pt>
                <c:pt idx="6">
                  <c:v>42987</c:v>
                </c:pt>
                <c:pt idx="7">
                  <c:v>43392</c:v>
                </c:pt>
              </c:numCache>
            </c:numRef>
          </c:cat>
          <c:val>
            <c:numRef>
              <c:f>Sheet1!$C$66:$J$66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75-417F-B92C-724879328F07}"/>
            </c:ext>
          </c:extLst>
        </c:ser>
        <c:ser>
          <c:idx val="4"/>
          <c:order val="4"/>
          <c:tx>
            <c:strRef>
              <c:f>Sheet1!$B$67</c:f>
              <c:strCache>
                <c:ptCount val="1"/>
                <c:pt idx="0">
                  <c:v>10+ years</c:v>
                </c:pt>
              </c:strCache>
            </c:strRef>
          </c:tx>
          <c:invertIfNegative val="0"/>
          <c:cat>
            <c:numRef>
              <c:f>Sheet1!$C$62:$J$62</c:f>
              <c:numCache>
                <c:formatCode>mm/dd/yyyy</c:formatCode>
                <c:ptCount val="8"/>
                <c:pt idx="0">
                  <c:v>40695</c:v>
                </c:pt>
                <c:pt idx="1">
                  <c:v>41061</c:v>
                </c:pt>
                <c:pt idx="2">
                  <c:v>41426</c:v>
                </c:pt>
                <c:pt idx="3">
                  <c:v>42004</c:v>
                </c:pt>
                <c:pt idx="4">
                  <c:v>42326</c:v>
                </c:pt>
                <c:pt idx="5">
                  <c:v>42614</c:v>
                </c:pt>
                <c:pt idx="6">
                  <c:v>42987</c:v>
                </c:pt>
                <c:pt idx="7">
                  <c:v>43392</c:v>
                </c:pt>
              </c:numCache>
            </c:numRef>
          </c:cat>
          <c:val>
            <c:numRef>
              <c:f>Sheet1!$C$67:$J$67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75-417F-B92C-724879328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426048"/>
        <c:axId val="33431936"/>
      </c:barChart>
      <c:lineChart>
        <c:grouping val="standard"/>
        <c:varyColors val="0"/>
        <c:ser>
          <c:idx val="5"/>
          <c:order val="5"/>
          <c:tx>
            <c:strRef>
              <c:f>Sheet1!$B$68</c:f>
              <c:strCache>
                <c:ptCount val="1"/>
                <c:pt idx="0">
                  <c:v>Writing</c:v>
                </c:pt>
              </c:strCache>
            </c:strRef>
          </c:tx>
          <c:cat>
            <c:numRef>
              <c:f>Sheet1!$C$62:$J$62</c:f>
              <c:numCache>
                <c:formatCode>mm/dd/yyyy</c:formatCode>
                <c:ptCount val="8"/>
                <c:pt idx="0">
                  <c:v>40695</c:v>
                </c:pt>
                <c:pt idx="1">
                  <c:v>41061</c:v>
                </c:pt>
                <c:pt idx="2">
                  <c:v>41426</c:v>
                </c:pt>
                <c:pt idx="3">
                  <c:v>42004</c:v>
                </c:pt>
                <c:pt idx="4">
                  <c:v>42326</c:v>
                </c:pt>
                <c:pt idx="5">
                  <c:v>42614</c:v>
                </c:pt>
                <c:pt idx="6">
                  <c:v>42987</c:v>
                </c:pt>
                <c:pt idx="7">
                  <c:v>43392</c:v>
                </c:pt>
              </c:numCache>
            </c:numRef>
          </c:cat>
          <c:val>
            <c:numRef>
              <c:f>Sheet1!$C$68:$J$68</c:f>
              <c:numCache>
                <c:formatCode>General</c:formatCode>
                <c:ptCount val="8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375-417F-B92C-724879328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26048"/>
        <c:axId val="33431936"/>
      </c:lineChart>
      <c:catAx>
        <c:axId val="33426048"/>
        <c:scaling>
          <c:orientation val="minMax"/>
        </c:scaling>
        <c:delete val="0"/>
        <c:axPos val="b"/>
        <c:numFmt formatCode="mm/dd/yyyy" sourceLinked="1"/>
        <c:majorTickMark val="out"/>
        <c:minorTickMark val="none"/>
        <c:tickLblPos val="nextTo"/>
        <c:txPr>
          <a:bodyPr rot="-2040000"/>
          <a:lstStyle/>
          <a:p>
            <a:pPr>
              <a:defRPr sz="1200" b="1"/>
            </a:pPr>
            <a:endParaRPr lang="en-US"/>
          </a:p>
        </c:txPr>
        <c:crossAx val="33431936"/>
        <c:crosses val="autoZero"/>
        <c:auto val="0"/>
        <c:lblAlgn val="ctr"/>
        <c:lblOffset val="100"/>
        <c:noMultiLvlLbl val="0"/>
      </c:catAx>
      <c:valAx>
        <c:axId val="3343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426048"/>
        <c:crosses val="autoZero"/>
        <c:crossBetween val="between"/>
      </c:valAx>
    </c:plotArea>
    <c:legend>
      <c:legendPos val="l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874814561223342E-2"/>
          <c:y val="0.10855874633317894"/>
          <c:w val="0.81606744911603035"/>
          <c:h val="0.72344526787092778"/>
        </c:manualLayout>
      </c:layout>
      <c:lineChart>
        <c:grouping val="standard"/>
        <c:varyColors val="0"/>
        <c:ser>
          <c:idx val="0"/>
          <c:order val="0"/>
          <c:tx>
            <c:strRef>
              <c:f>'Trust Analysis'!$B$233</c:f>
              <c:strCache>
                <c:ptCount val="1"/>
                <c:pt idx="0">
                  <c:v>Trust Assets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'Trust Analysis'!$A$234:$A$255</c:f>
              <c:strCache>
                <c:ptCount val="22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16</c:v>
                </c:pt>
                <c:pt idx="21">
                  <c:v>17</c:v>
                </c:pt>
              </c:strCache>
            </c:strRef>
          </c:cat>
          <c:val>
            <c:numRef>
              <c:f>'Trust Analysis'!$B$234:$B$255</c:f>
              <c:numCache>
                <c:formatCode>_("$"* #,##0_);_("$"* \(#,##0\);_("$"* "-"??_);_(@_)</c:formatCode>
                <c:ptCount val="22"/>
                <c:pt idx="0">
                  <c:v>301863000</c:v>
                </c:pt>
                <c:pt idx="1">
                  <c:v>723820000</c:v>
                </c:pt>
                <c:pt idx="2">
                  <c:v>8212661000</c:v>
                </c:pt>
                <c:pt idx="3">
                  <c:v>9433765000</c:v>
                </c:pt>
                <c:pt idx="4">
                  <c:v>11673187000</c:v>
                </c:pt>
                <c:pt idx="5">
                  <c:v>12651908000</c:v>
                </c:pt>
                <c:pt idx="6">
                  <c:v>13503523000</c:v>
                </c:pt>
                <c:pt idx="7">
                  <c:v>13711290000</c:v>
                </c:pt>
                <c:pt idx="8">
                  <c:v>22886760000</c:v>
                </c:pt>
                <c:pt idx="9">
                  <c:v>32746199000</c:v>
                </c:pt>
                <c:pt idx="10">
                  <c:v>32866535000</c:v>
                </c:pt>
                <c:pt idx="11">
                  <c:v>44200000000</c:v>
                </c:pt>
                <c:pt idx="12">
                  <c:v>35109776000</c:v>
                </c:pt>
                <c:pt idx="13">
                  <c:v>54800000000</c:v>
                </c:pt>
                <c:pt idx="14">
                  <c:v>75565222000</c:v>
                </c:pt>
                <c:pt idx="15">
                  <c:v>108785726000</c:v>
                </c:pt>
                <c:pt idx="16">
                  <c:v>120980576000</c:v>
                </c:pt>
                <c:pt idx="17">
                  <c:v>148125294000</c:v>
                </c:pt>
                <c:pt idx="18">
                  <c:v>168828698000</c:v>
                </c:pt>
                <c:pt idx="19">
                  <c:v>226054306000</c:v>
                </c:pt>
                <c:pt idx="20">
                  <c:v>234371588000</c:v>
                </c:pt>
                <c:pt idx="21">
                  <c:v>293512383000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EF-433F-A84A-FCBA4840A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673472"/>
        <c:axId val="127675392"/>
      </c:lineChart>
      <c:lineChart>
        <c:grouping val="standard"/>
        <c:varyColors val="0"/>
        <c:ser>
          <c:idx val="1"/>
          <c:order val="1"/>
          <c:tx>
            <c:strRef>
              <c:f>'Trust Analysis'!$C$233</c:f>
              <c:strCache>
                <c:ptCount val="1"/>
                <c:pt idx="0">
                  <c:v>Trust Companies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'Trust Analysis'!$A$234:$A$255</c:f>
              <c:strCache>
                <c:ptCount val="22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16</c:v>
                </c:pt>
                <c:pt idx="21">
                  <c:v>17</c:v>
                </c:pt>
              </c:strCache>
            </c:strRef>
          </c:cat>
          <c:val>
            <c:numRef>
              <c:f>'Trust Analysis'!$C$234:$C$255</c:f>
              <c:numCache>
                <c:formatCode>General</c:formatCode>
                <c:ptCount val="22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13</c:v>
                </c:pt>
                <c:pt idx="4">
                  <c:v>14</c:v>
                </c:pt>
                <c:pt idx="5">
                  <c:v>13</c:v>
                </c:pt>
                <c:pt idx="6">
                  <c:v>21</c:v>
                </c:pt>
                <c:pt idx="7">
                  <c:v>21</c:v>
                </c:pt>
                <c:pt idx="8">
                  <c:v>21</c:v>
                </c:pt>
                <c:pt idx="9">
                  <c:v>19</c:v>
                </c:pt>
                <c:pt idx="10">
                  <c:v>21</c:v>
                </c:pt>
                <c:pt idx="11">
                  <c:v>28</c:v>
                </c:pt>
                <c:pt idx="12">
                  <c:v>35</c:v>
                </c:pt>
                <c:pt idx="13">
                  <c:v>39</c:v>
                </c:pt>
                <c:pt idx="14">
                  <c:v>49</c:v>
                </c:pt>
                <c:pt idx="15">
                  <c:v>56</c:v>
                </c:pt>
                <c:pt idx="16">
                  <c:v>64</c:v>
                </c:pt>
                <c:pt idx="17">
                  <c:v>69</c:v>
                </c:pt>
                <c:pt idx="18">
                  <c:v>76</c:v>
                </c:pt>
                <c:pt idx="19">
                  <c:v>84</c:v>
                </c:pt>
                <c:pt idx="20">
                  <c:v>89</c:v>
                </c:pt>
                <c:pt idx="21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EF-433F-A84A-FCBA4840A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683968"/>
        <c:axId val="127682048"/>
      </c:lineChart>
      <c:catAx>
        <c:axId val="12767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675392"/>
        <c:crosses val="autoZero"/>
        <c:auto val="1"/>
        <c:lblAlgn val="ctr"/>
        <c:lblOffset val="100"/>
        <c:noMultiLvlLbl val="0"/>
      </c:catAx>
      <c:valAx>
        <c:axId val="1276753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 baseline="0"/>
                </a:pPr>
                <a:r>
                  <a:rPr lang="en-US" sz="1400" baseline="0"/>
                  <a:t>Billion</a:t>
                </a:r>
              </a:p>
            </c:rich>
          </c:tx>
          <c:layout>
            <c:manualLayout>
              <c:xMode val="edge"/>
              <c:yMode val="edge"/>
              <c:x val="2.1511067022134043E-2"/>
              <c:y val="3.6153892590338202E-2"/>
            </c:manualLayout>
          </c:layout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673472"/>
        <c:crosses val="autoZero"/>
        <c:crossBetween val="between"/>
        <c:dispUnits>
          <c:builtInUnit val="billions"/>
        </c:dispUnits>
      </c:valAx>
      <c:valAx>
        <c:axId val="12768204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400" baseline="0"/>
                </a:pPr>
                <a:r>
                  <a:rPr lang="en-US" sz="1400" baseline="0"/>
                  <a:t>Trust Companies</a:t>
                </a:r>
              </a:p>
            </c:rich>
          </c:tx>
          <c:layout>
            <c:manualLayout>
              <c:xMode val="edge"/>
              <c:yMode val="edge"/>
              <c:x val="0.83089772046210764"/>
              <c:y val="3.751967608693006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683968"/>
        <c:crosses val="max"/>
        <c:crossBetween val="between"/>
      </c:valAx>
      <c:catAx>
        <c:axId val="127683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682048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228228934069815E-2"/>
          <c:y val="0.11915574265128216"/>
          <c:w val="0.81606744911603035"/>
          <c:h val="0.70873940215401943"/>
        </c:manualLayout>
      </c:layout>
      <c:lineChart>
        <c:grouping val="standard"/>
        <c:varyColors val="0"/>
        <c:ser>
          <c:idx val="0"/>
          <c:order val="0"/>
          <c:tx>
            <c:strRef>
              <c:f>'Trust Analysis'!$B$287</c:f>
              <c:strCache>
                <c:ptCount val="1"/>
                <c:pt idx="0">
                  <c:v>Trust Assets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'Trust Analysis'!$A$289:$A$303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'Trust Analysis'!$B$289:$B$303</c:f>
              <c:numCache>
                <c:formatCode>"$"#,##0</c:formatCode>
                <c:ptCount val="15"/>
                <c:pt idx="0">
                  <c:v>1593179000</c:v>
                </c:pt>
                <c:pt idx="1">
                  <c:v>1398019000</c:v>
                </c:pt>
                <c:pt idx="2">
                  <c:v>1643929000</c:v>
                </c:pt>
                <c:pt idx="3">
                  <c:v>1976385000</c:v>
                </c:pt>
                <c:pt idx="4">
                  <c:v>2581014000</c:v>
                </c:pt>
                <c:pt idx="5">
                  <c:v>2591904000</c:v>
                </c:pt>
                <c:pt idx="6">
                  <c:v>3883531000</c:v>
                </c:pt>
                <c:pt idx="7">
                  <c:v>4478076000</c:v>
                </c:pt>
                <c:pt idx="8">
                  <c:v>4636074000</c:v>
                </c:pt>
                <c:pt idx="9">
                  <c:v>5065511000</c:v>
                </c:pt>
                <c:pt idx="10">
                  <c:v>5823885000</c:v>
                </c:pt>
                <c:pt idx="11">
                  <c:v>6305128000</c:v>
                </c:pt>
                <c:pt idx="12">
                  <c:v>6768448000</c:v>
                </c:pt>
                <c:pt idx="13">
                  <c:v>7213390000</c:v>
                </c:pt>
                <c:pt idx="14">
                  <c:v>8232994000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8D-4E43-A506-6E6C18364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34528"/>
        <c:axId val="127736448"/>
      </c:lineChart>
      <c:lineChart>
        <c:grouping val="standard"/>
        <c:varyColors val="0"/>
        <c:ser>
          <c:idx val="1"/>
          <c:order val="1"/>
          <c:tx>
            <c:strRef>
              <c:f>'Trust Analysis'!$C$287</c:f>
              <c:strCache>
                <c:ptCount val="1"/>
                <c:pt idx="0">
                  <c:v>Departments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'Trust Analysis'!$A$288:$A$301</c:f>
              <c:strCache>
                <c:ptCount val="14"/>
                <c:pt idx="0">
                  <c:v>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</c:strCache>
            </c:strRef>
          </c:cat>
          <c:val>
            <c:numRef>
              <c:f>'Trust Analysis'!$C$289:$C$303</c:f>
              <c:numCache>
                <c:formatCode>General</c:formatCode>
                <c:ptCount val="1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10</c:v>
                </c:pt>
                <c:pt idx="12">
                  <c:v>10</c:v>
                </c:pt>
                <c:pt idx="13">
                  <c:v>9</c:v>
                </c:pt>
                <c:pt idx="1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8D-4E43-A506-6E6C18364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49120"/>
        <c:axId val="127747200"/>
      </c:lineChart>
      <c:catAx>
        <c:axId val="12773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736448"/>
        <c:crosses val="autoZero"/>
        <c:auto val="1"/>
        <c:lblAlgn val="ctr"/>
        <c:lblOffset val="100"/>
        <c:noMultiLvlLbl val="0"/>
      </c:catAx>
      <c:valAx>
        <c:axId val="1277364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 baseline="0"/>
                </a:pPr>
                <a:r>
                  <a:rPr lang="en-US" sz="1400" baseline="0"/>
                  <a:t>Billion</a:t>
                </a:r>
              </a:p>
            </c:rich>
          </c:tx>
          <c:layout>
            <c:manualLayout>
              <c:xMode val="edge"/>
              <c:yMode val="edge"/>
              <c:x val="2.1511067022134043E-2"/>
              <c:y val="3.6153892590338202E-2"/>
            </c:manualLayout>
          </c:layout>
          <c:overlay val="0"/>
        </c:title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734528"/>
        <c:crosses val="autoZero"/>
        <c:crossBetween val="between"/>
        <c:majorUnit val="1000000000"/>
        <c:minorUnit val="100000000"/>
        <c:dispUnits>
          <c:builtInUnit val="billions"/>
        </c:dispUnits>
      </c:valAx>
      <c:valAx>
        <c:axId val="127747200"/>
        <c:scaling>
          <c:orientation val="minMax"/>
          <c:min val="5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400" baseline="0"/>
                </a:pPr>
                <a:r>
                  <a:rPr lang="en-US" sz="1400" baseline="0"/>
                  <a:t>Trust Departments</a:t>
                </a:r>
              </a:p>
            </c:rich>
          </c:tx>
          <c:layout>
            <c:manualLayout>
              <c:xMode val="edge"/>
              <c:yMode val="edge"/>
              <c:x val="0.83089772046210764"/>
              <c:y val="3.751967608693006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749120"/>
        <c:crosses val="max"/>
        <c:crossBetween val="between"/>
        <c:majorUnit val="1"/>
        <c:minorUnit val="1"/>
      </c:valAx>
      <c:catAx>
        <c:axId val="127749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747200"/>
        <c:crossesAt val="6.4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5213539529643164"/>
          <c:y val="0.91824482815632291"/>
          <c:w val="0.47505096292243865"/>
          <c:h val="8.1755171843677019E-2"/>
        </c:manualLayout>
      </c:layout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9367110654492"/>
          <c:y val="0.14342967093334041"/>
          <c:w val="0.73568773368263596"/>
          <c:h val="0.660025922405599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'Trust Analysis'!$A$59</c:f>
              <c:strCache>
                <c:ptCount val="1"/>
                <c:pt idx="0">
                  <c:v>Public Exams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'Trust Analysis'!$B$56:$G$56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'Trust Analysis'!$B$59:$G$59</c:f>
              <c:numCache>
                <c:formatCode>General</c:formatCode>
                <c:ptCount val="6"/>
                <c:pt idx="0">
                  <c:v>15</c:v>
                </c:pt>
                <c:pt idx="1">
                  <c:v>11</c:v>
                </c:pt>
                <c:pt idx="2">
                  <c:v>15</c:v>
                </c:pt>
                <c:pt idx="3">
                  <c:v>21</c:v>
                </c:pt>
                <c:pt idx="4">
                  <c:v>18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B-47EF-B3F0-0597177DF7F3}"/>
            </c:ext>
          </c:extLst>
        </c:ser>
        <c:ser>
          <c:idx val="1"/>
          <c:order val="1"/>
          <c:tx>
            <c:strRef>
              <c:f>'Trust Analysis'!$A$60</c:f>
              <c:strCache>
                <c:ptCount val="1"/>
                <c:pt idx="0">
                  <c:v>Private Exams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'Trust Analysis'!$B$56:$G$56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'Trust Analysis'!$B$60:$G$60</c:f>
              <c:numCache>
                <c:formatCode>General</c:formatCode>
                <c:ptCount val="6"/>
                <c:pt idx="0">
                  <c:v>6</c:v>
                </c:pt>
                <c:pt idx="1">
                  <c:v>10</c:v>
                </c:pt>
                <c:pt idx="2">
                  <c:v>11</c:v>
                </c:pt>
                <c:pt idx="3">
                  <c:v>7</c:v>
                </c:pt>
                <c:pt idx="4">
                  <c:v>12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5B-47EF-B3F0-0597177DF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322944"/>
        <c:axId val="128341120"/>
      </c:barChart>
      <c:lineChart>
        <c:grouping val="standard"/>
        <c:varyColors val="0"/>
        <c:ser>
          <c:idx val="2"/>
          <c:order val="2"/>
          <c:tx>
            <c:strRef>
              <c:f>'Trust Analysis'!$A$61</c:f>
              <c:strCache>
                <c:ptCount val="1"/>
                <c:pt idx="0">
                  <c:v>Full-Time Trust Examiners</c:v>
                </c:pt>
              </c:strCache>
            </c:strRef>
          </c:tx>
          <c:marker>
            <c:symbol val="circle"/>
            <c:size val="5"/>
          </c:marker>
          <c:cat>
            <c:numRef>
              <c:f>'Trust Analysis'!$B$56:$G$56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'Trust Analysis'!$B$61:$G$61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5B-47EF-B3F0-0597177DF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353408"/>
        <c:axId val="128343040"/>
      </c:lineChart>
      <c:catAx>
        <c:axId val="12832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8341120"/>
        <c:crosses val="autoZero"/>
        <c:auto val="1"/>
        <c:lblAlgn val="ctr"/>
        <c:lblOffset val="100"/>
        <c:noMultiLvlLbl val="0"/>
      </c:catAx>
      <c:valAx>
        <c:axId val="128341120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#</a:t>
                </a:r>
                <a:r>
                  <a:rPr lang="en-US" sz="1600" baseline="0"/>
                  <a:t> of Examinations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1.4177130586595255E-2"/>
              <c:y val="0.278280974188690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8322944"/>
        <c:crosses val="autoZero"/>
        <c:crossBetween val="between"/>
      </c:valAx>
      <c:valAx>
        <c:axId val="128343040"/>
        <c:scaling>
          <c:orientation val="minMax"/>
          <c:max val="12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 baseline="0"/>
                </a:pPr>
                <a:r>
                  <a:rPr lang="en-US" sz="1600" baseline="0"/>
                  <a:t># of Trust Examiners</a:t>
                </a:r>
              </a:p>
            </c:rich>
          </c:tx>
          <c:layout>
            <c:manualLayout>
              <c:xMode val="edge"/>
              <c:yMode val="edge"/>
              <c:x val="0.93314543970424446"/>
              <c:y val="0.267986322845045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8353408"/>
        <c:crosses val="max"/>
        <c:crossBetween val="between"/>
      </c:valAx>
      <c:catAx>
        <c:axId val="128353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83430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7.9746042329573039E-2"/>
          <c:y val="0.90978138771277972"/>
          <c:w val="0.86094583317118312"/>
          <c:h val="7.1295397513787176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06158053772692"/>
          <c:y val="0.11823268953663801"/>
          <c:w val="0.68924164047879666"/>
          <c:h val="0.77556324089296536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'Trust Analysis'!$C$324</c:f>
              <c:strCache>
                <c:ptCount val="1"/>
                <c:pt idx="0">
                  <c:v>10+ years</c:v>
                </c:pt>
              </c:strCache>
            </c:strRef>
          </c:tx>
          <c:invertIfNegative val="0"/>
          <c:cat>
            <c:numRef>
              <c:f>'Trust Analysis'!$A$325:$A$331</c:f>
              <c:numCache>
                <c:formatCode>0</c:formatCode>
                <c:ptCount val="7"/>
                <c:pt idx="0">
                  <c:v>41274</c:v>
                </c:pt>
                <c:pt idx="1">
                  <c:v>41639</c:v>
                </c:pt>
                <c:pt idx="2">
                  <c:v>42004</c:v>
                </c:pt>
                <c:pt idx="3">
                  <c:v>42369</c:v>
                </c:pt>
                <c:pt idx="4">
                  <c:v>42735</c:v>
                </c:pt>
                <c:pt idx="5">
                  <c:v>43100</c:v>
                </c:pt>
                <c:pt idx="6">
                  <c:v>43465</c:v>
                </c:pt>
              </c:numCache>
            </c:numRef>
          </c:cat>
          <c:val>
            <c:numRef>
              <c:f>'Trust Analysis'!$C$325:$C$331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5-416F-A10C-8DC505D04BC9}"/>
            </c:ext>
          </c:extLst>
        </c:ser>
        <c:ser>
          <c:idx val="2"/>
          <c:order val="1"/>
          <c:tx>
            <c:strRef>
              <c:f>'Trust Analysis'!$D$324</c:f>
              <c:strCache>
                <c:ptCount val="1"/>
                <c:pt idx="0">
                  <c:v>4-10 years</c:v>
                </c:pt>
              </c:strCache>
            </c:strRef>
          </c:tx>
          <c:invertIfNegative val="0"/>
          <c:cat>
            <c:numRef>
              <c:f>'Trust Analysis'!$A$325:$A$331</c:f>
              <c:numCache>
                <c:formatCode>0</c:formatCode>
                <c:ptCount val="7"/>
                <c:pt idx="0">
                  <c:v>41274</c:v>
                </c:pt>
                <c:pt idx="1">
                  <c:v>41639</c:v>
                </c:pt>
                <c:pt idx="2">
                  <c:v>42004</c:v>
                </c:pt>
                <c:pt idx="3">
                  <c:v>42369</c:v>
                </c:pt>
                <c:pt idx="4">
                  <c:v>42735</c:v>
                </c:pt>
                <c:pt idx="5">
                  <c:v>43100</c:v>
                </c:pt>
                <c:pt idx="6">
                  <c:v>43465</c:v>
                </c:pt>
              </c:numCache>
            </c:numRef>
          </c:cat>
          <c:val>
            <c:numRef>
              <c:f>'Trust Analysis'!$D$325:$D$331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45-416F-A10C-8DC505D04BC9}"/>
            </c:ext>
          </c:extLst>
        </c:ser>
        <c:ser>
          <c:idx val="1"/>
          <c:order val="2"/>
          <c:tx>
            <c:strRef>
              <c:f>'Trust Analysis'!$E$324</c:f>
              <c:strCache>
                <c:ptCount val="1"/>
                <c:pt idx="0">
                  <c:v>1-3 years</c:v>
                </c:pt>
              </c:strCache>
            </c:strRef>
          </c:tx>
          <c:invertIfNegative val="0"/>
          <c:cat>
            <c:numRef>
              <c:f>'Trust Analysis'!$A$325:$A$331</c:f>
              <c:numCache>
                <c:formatCode>0</c:formatCode>
                <c:ptCount val="7"/>
                <c:pt idx="0">
                  <c:v>41274</c:v>
                </c:pt>
                <c:pt idx="1">
                  <c:v>41639</c:v>
                </c:pt>
                <c:pt idx="2">
                  <c:v>42004</c:v>
                </c:pt>
                <c:pt idx="3">
                  <c:v>42369</c:v>
                </c:pt>
                <c:pt idx="4">
                  <c:v>42735</c:v>
                </c:pt>
                <c:pt idx="5">
                  <c:v>43100</c:v>
                </c:pt>
                <c:pt idx="6">
                  <c:v>43465</c:v>
                </c:pt>
              </c:numCache>
            </c:numRef>
          </c:cat>
          <c:val>
            <c:numRef>
              <c:f>'Trust Analysis'!$E$325:$E$331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45-416F-A10C-8DC505D04BC9}"/>
            </c:ext>
          </c:extLst>
        </c:ser>
        <c:ser>
          <c:idx val="0"/>
          <c:order val="3"/>
          <c:tx>
            <c:strRef>
              <c:f>'Trust Analysis'!$F$324</c:f>
              <c:strCache>
                <c:ptCount val="1"/>
                <c:pt idx="0">
                  <c:v>&lt;1 year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invertIfNegative val="0"/>
          <c:cat>
            <c:numRef>
              <c:f>'Trust Analysis'!$A$325:$A$331</c:f>
              <c:numCache>
                <c:formatCode>0</c:formatCode>
                <c:ptCount val="7"/>
                <c:pt idx="0">
                  <c:v>41274</c:v>
                </c:pt>
                <c:pt idx="1">
                  <c:v>41639</c:v>
                </c:pt>
                <c:pt idx="2">
                  <c:v>42004</c:v>
                </c:pt>
                <c:pt idx="3">
                  <c:v>42369</c:v>
                </c:pt>
                <c:pt idx="4">
                  <c:v>42735</c:v>
                </c:pt>
                <c:pt idx="5">
                  <c:v>43100</c:v>
                </c:pt>
                <c:pt idx="6">
                  <c:v>43465</c:v>
                </c:pt>
              </c:numCache>
            </c:numRef>
          </c:cat>
          <c:val>
            <c:numRef>
              <c:f>'Trust Analysis'!$F$325:$F$331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45-416F-A10C-8DC505D04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783680"/>
        <c:axId val="127785216"/>
      </c:barChart>
      <c:lineChart>
        <c:grouping val="standard"/>
        <c:varyColors val="0"/>
        <c:ser>
          <c:idx val="5"/>
          <c:order val="4"/>
          <c:tx>
            <c:strRef>
              <c:f>'Trust Analysis'!$G$324</c:f>
              <c:strCache>
                <c:ptCount val="1"/>
                <c:pt idx="0">
                  <c:v>Writers</c:v>
                </c:pt>
              </c:strCache>
            </c:strRef>
          </c:tx>
          <c:cat>
            <c:numRef>
              <c:f>'Trust Analysis'!$A$325:$A$331</c:f>
              <c:numCache>
                <c:formatCode>0</c:formatCode>
                <c:ptCount val="7"/>
                <c:pt idx="0">
                  <c:v>41274</c:v>
                </c:pt>
                <c:pt idx="1">
                  <c:v>41639</c:v>
                </c:pt>
                <c:pt idx="2">
                  <c:v>42004</c:v>
                </c:pt>
                <c:pt idx="3">
                  <c:v>42369</c:v>
                </c:pt>
                <c:pt idx="4">
                  <c:v>42735</c:v>
                </c:pt>
                <c:pt idx="5">
                  <c:v>43100</c:v>
                </c:pt>
                <c:pt idx="6">
                  <c:v>43465</c:v>
                </c:pt>
              </c:numCache>
            </c:numRef>
          </c:cat>
          <c:val>
            <c:numRef>
              <c:f>'Trust Analysis'!$G$325:$G$331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8</c:v>
                </c:pt>
                <c:pt idx="6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345-416F-A10C-8DC505D04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83680"/>
        <c:axId val="127785216"/>
      </c:lineChart>
      <c:catAx>
        <c:axId val="127783680"/>
        <c:scaling>
          <c:orientation val="minMax"/>
        </c:scaling>
        <c:delete val="0"/>
        <c:axPos val="b"/>
        <c:numFmt formatCode="mm/dd/yyyy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27785216"/>
        <c:crosses val="autoZero"/>
        <c:auto val="0"/>
        <c:lblAlgn val="ctr"/>
        <c:lblOffset val="100"/>
        <c:noMultiLvlLbl val="0"/>
      </c:catAx>
      <c:valAx>
        <c:axId val="127785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aseline="0"/>
                </a:pPr>
                <a:r>
                  <a:rPr lang="en-US" sz="1600" baseline="0"/>
                  <a:t># of </a:t>
                </a:r>
                <a:r>
                  <a:rPr lang="en-US" sz="2000" baseline="0"/>
                  <a:t>Examiners</a:t>
                </a:r>
              </a:p>
            </c:rich>
          </c:tx>
          <c:layout>
            <c:manualLayout>
              <c:xMode val="edge"/>
              <c:yMode val="edge"/>
              <c:x val="1.9855554770900275E-2"/>
              <c:y val="0.384006987107380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77836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500" baseline="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Total</a:t>
            </a:r>
            <a:r>
              <a:rPr lang="en-US" sz="2400" baseline="0" dirty="0"/>
              <a:t> # Regulated Licensees – 4,596 (10-4-18)</a:t>
            </a:r>
            <a:endParaRPr lang="en-US" sz="2400" dirty="0"/>
          </a:p>
        </c:rich>
      </c:tx>
      <c:layout>
        <c:manualLayout>
          <c:xMode val="edge"/>
          <c:yMode val="edge"/>
          <c:x val="0.25505520363367024"/>
          <c:y val="2.785515320334261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860797103413858"/>
          <c:y val="0.13283535849801503"/>
          <c:w val="0.72055664891895344"/>
          <c:h val="0.67015057135963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Sheet1!$C$94</c:f>
              <c:strCache>
                <c:ptCount val="1"/>
                <c:pt idx="0">
                  <c:v>Money Lenders</c:v>
                </c:pt>
              </c:strCache>
            </c:strRef>
          </c:tx>
          <c:spPr>
            <a:solidFill>
              <a:schemeClr val="accent2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Sheet1!$B$98:$B$107</c:f>
              <c:strCache>
                <c:ptCount val="10"/>
                <c:pt idx="0">
                  <c:v>FY2010</c:v>
                </c:pt>
                <c:pt idx="1">
                  <c:v>FY2011</c:v>
                </c:pt>
                <c:pt idx="2">
                  <c:v>FY2012</c:v>
                </c:pt>
                <c:pt idx="3">
                  <c:v>FY2013</c:v>
                </c:pt>
                <c:pt idx="4">
                  <c:v>FY2014</c:v>
                </c:pt>
                <c:pt idx="5">
                  <c:v>FY2015</c:v>
                </c:pt>
                <c:pt idx="6">
                  <c:v>FY2016</c:v>
                </c:pt>
                <c:pt idx="7">
                  <c:v>FY2017</c:v>
                </c:pt>
                <c:pt idx="8">
                  <c:v>FY2018</c:v>
                </c:pt>
                <c:pt idx="9">
                  <c:v>FY2019</c:v>
                </c:pt>
              </c:strCache>
            </c:strRef>
          </c:cat>
          <c:val>
            <c:numRef>
              <c:f>Sheet1!$C$98:$C$107</c:f>
              <c:numCache>
                <c:formatCode>General</c:formatCode>
                <c:ptCount val="10"/>
                <c:pt idx="0">
                  <c:v>347</c:v>
                </c:pt>
                <c:pt idx="1">
                  <c:v>361</c:v>
                </c:pt>
                <c:pt idx="2">
                  <c:v>368</c:v>
                </c:pt>
                <c:pt idx="3">
                  <c:v>396</c:v>
                </c:pt>
                <c:pt idx="4">
                  <c:v>354</c:v>
                </c:pt>
                <c:pt idx="5">
                  <c:v>444</c:v>
                </c:pt>
                <c:pt idx="6">
                  <c:v>490</c:v>
                </c:pt>
                <c:pt idx="7">
                  <c:v>397</c:v>
                </c:pt>
                <c:pt idx="8">
                  <c:v>405</c:v>
                </c:pt>
                <c:pt idx="9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E-43F6-A7B4-80CB8CCDADEA}"/>
            </c:ext>
          </c:extLst>
        </c:ser>
        <c:ser>
          <c:idx val="1"/>
          <c:order val="1"/>
          <c:tx>
            <c:strRef>
              <c:f>Sheet1!$D$94</c:f>
              <c:strCache>
                <c:ptCount val="1"/>
                <c:pt idx="0">
                  <c:v>Mortgage Lenders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Sheet1!$B$98:$B$107</c:f>
              <c:strCache>
                <c:ptCount val="10"/>
                <c:pt idx="0">
                  <c:v>FY2010</c:v>
                </c:pt>
                <c:pt idx="1">
                  <c:v>FY2011</c:v>
                </c:pt>
                <c:pt idx="2">
                  <c:v>FY2012</c:v>
                </c:pt>
                <c:pt idx="3">
                  <c:v>FY2013</c:v>
                </c:pt>
                <c:pt idx="4">
                  <c:v>FY2014</c:v>
                </c:pt>
                <c:pt idx="5">
                  <c:v>FY2015</c:v>
                </c:pt>
                <c:pt idx="6">
                  <c:v>FY2016</c:v>
                </c:pt>
                <c:pt idx="7">
                  <c:v>FY2017</c:v>
                </c:pt>
                <c:pt idx="8">
                  <c:v>FY2018</c:v>
                </c:pt>
                <c:pt idx="9">
                  <c:v>FY2019</c:v>
                </c:pt>
              </c:strCache>
            </c:strRef>
          </c:cat>
          <c:val>
            <c:numRef>
              <c:f>Sheet1!$D$98:$D$107</c:f>
              <c:numCache>
                <c:formatCode>General</c:formatCode>
                <c:ptCount val="10"/>
                <c:pt idx="0">
                  <c:v>132</c:v>
                </c:pt>
                <c:pt idx="1">
                  <c:v>144</c:v>
                </c:pt>
                <c:pt idx="2">
                  <c:v>154</c:v>
                </c:pt>
                <c:pt idx="3">
                  <c:v>191</c:v>
                </c:pt>
                <c:pt idx="4">
                  <c:v>250</c:v>
                </c:pt>
                <c:pt idx="5">
                  <c:v>262</c:v>
                </c:pt>
                <c:pt idx="6">
                  <c:v>246</c:v>
                </c:pt>
                <c:pt idx="7">
                  <c:v>255</c:v>
                </c:pt>
                <c:pt idx="8">
                  <c:v>264</c:v>
                </c:pt>
                <c:pt idx="9">
                  <c:v>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5E-43F6-A7B4-80CB8CCDADEA}"/>
            </c:ext>
          </c:extLst>
        </c:ser>
        <c:ser>
          <c:idx val="2"/>
          <c:order val="2"/>
          <c:tx>
            <c:strRef>
              <c:f>Sheet1!$E$94</c:f>
              <c:strCache>
                <c:ptCount val="1"/>
                <c:pt idx="0">
                  <c:v>Mortgage Brokers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Sheet1!$B$98:$B$107</c:f>
              <c:strCache>
                <c:ptCount val="10"/>
                <c:pt idx="0">
                  <c:v>FY2010</c:v>
                </c:pt>
                <c:pt idx="1">
                  <c:v>FY2011</c:v>
                </c:pt>
                <c:pt idx="2">
                  <c:v>FY2012</c:v>
                </c:pt>
                <c:pt idx="3">
                  <c:v>FY2013</c:v>
                </c:pt>
                <c:pt idx="4">
                  <c:v>FY2014</c:v>
                </c:pt>
                <c:pt idx="5">
                  <c:v>FY2015</c:v>
                </c:pt>
                <c:pt idx="6">
                  <c:v>FY2016</c:v>
                </c:pt>
                <c:pt idx="7">
                  <c:v>FY2017</c:v>
                </c:pt>
                <c:pt idx="8">
                  <c:v>FY2018</c:v>
                </c:pt>
                <c:pt idx="9">
                  <c:v>FY2019</c:v>
                </c:pt>
              </c:strCache>
            </c:strRef>
          </c:cat>
          <c:val>
            <c:numRef>
              <c:f>Sheet1!$E$98:$E$107</c:f>
              <c:numCache>
                <c:formatCode>General</c:formatCode>
                <c:ptCount val="10"/>
                <c:pt idx="0">
                  <c:v>17</c:v>
                </c:pt>
                <c:pt idx="1">
                  <c:v>9</c:v>
                </c:pt>
                <c:pt idx="2">
                  <c:v>14</c:v>
                </c:pt>
                <c:pt idx="3">
                  <c:v>15</c:v>
                </c:pt>
                <c:pt idx="4">
                  <c:v>14</c:v>
                </c:pt>
                <c:pt idx="5">
                  <c:v>14</c:v>
                </c:pt>
                <c:pt idx="6">
                  <c:v>17</c:v>
                </c:pt>
                <c:pt idx="7">
                  <c:v>18</c:v>
                </c:pt>
                <c:pt idx="8">
                  <c:v>20</c:v>
                </c:pt>
                <c:pt idx="9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5E-43F6-A7B4-80CB8CCDADEA}"/>
            </c:ext>
          </c:extLst>
        </c:ser>
        <c:ser>
          <c:idx val="3"/>
          <c:order val="3"/>
          <c:tx>
            <c:strRef>
              <c:f>Sheet1!$F$94</c:f>
              <c:strCache>
                <c:ptCount val="1"/>
                <c:pt idx="0">
                  <c:v>Mortgage Loan Originators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0DC0F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D85E-43F6-A7B4-80CB8CCDADEA}"/>
              </c:ext>
            </c:extLst>
          </c:dPt>
          <c:cat>
            <c:strRef>
              <c:f>Sheet1!$B$98:$B$107</c:f>
              <c:strCache>
                <c:ptCount val="10"/>
                <c:pt idx="0">
                  <c:v>FY2010</c:v>
                </c:pt>
                <c:pt idx="1">
                  <c:v>FY2011</c:v>
                </c:pt>
                <c:pt idx="2">
                  <c:v>FY2012</c:v>
                </c:pt>
                <c:pt idx="3">
                  <c:v>FY2013</c:v>
                </c:pt>
                <c:pt idx="4">
                  <c:v>FY2014</c:v>
                </c:pt>
                <c:pt idx="5">
                  <c:v>FY2015</c:v>
                </c:pt>
                <c:pt idx="6">
                  <c:v>FY2016</c:v>
                </c:pt>
                <c:pt idx="7">
                  <c:v>FY2017</c:v>
                </c:pt>
                <c:pt idx="8">
                  <c:v>FY2018</c:v>
                </c:pt>
                <c:pt idx="9">
                  <c:v>FY2019</c:v>
                </c:pt>
              </c:strCache>
            </c:strRef>
          </c:cat>
          <c:val>
            <c:numRef>
              <c:f>Sheet1!$F$98:$F$107</c:f>
              <c:numCache>
                <c:formatCode>General</c:formatCode>
                <c:ptCount val="10"/>
                <c:pt idx="0">
                  <c:v>428</c:v>
                </c:pt>
                <c:pt idx="1">
                  <c:v>528</c:v>
                </c:pt>
                <c:pt idx="2">
                  <c:v>617</c:v>
                </c:pt>
                <c:pt idx="3">
                  <c:v>1014</c:v>
                </c:pt>
                <c:pt idx="4">
                  <c:v>1674</c:v>
                </c:pt>
                <c:pt idx="5">
                  <c:v>1846</c:v>
                </c:pt>
                <c:pt idx="6">
                  <c:v>2543</c:v>
                </c:pt>
                <c:pt idx="7">
                  <c:v>2954</c:v>
                </c:pt>
                <c:pt idx="8">
                  <c:v>3650</c:v>
                </c:pt>
                <c:pt idx="9">
                  <c:v>3724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5E-43F6-A7B4-80CB8CCDA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250112"/>
        <c:axId val="96260480"/>
      </c:barChart>
      <c:lineChart>
        <c:grouping val="standard"/>
        <c:varyColors val="0"/>
        <c:ser>
          <c:idx val="4"/>
          <c:order val="4"/>
          <c:tx>
            <c:strRef>
              <c:f>Sheet1!$G$94</c:f>
              <c:strCache>
                <c:ptCount val="1"/>
                <c:pt idx="0">
                  <c:v>Money Transmitters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diamond"/>
            <c:size val="9"/>
            <c:spPr>
              <a:solidFill>
                <a:srgbClr val="FFC000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Sheet1!$B$98:$B$107</c:f>
              <c:strCache>
                <c:ptCount val="10"/>
                <c:pt idx="0">
                  <c:v>FY2010</c:v>
                </c:pt>
                <c:pt idx="1">
                  <c:v>FY2011</c:v>
                </c:pt>
                <c:pt idx="2">
                  <c:v>FY2012</c:v>
                </c:pt>
                <c:pt idx="3">
                  <c:v>FY2013</c:v>
                </c:pt>
                <c:pt idx="4">
                  <c:v>FY2014</c:v>
                </c:pt>
                <c:pt idx="5">
                  <c:v>FY2015</c:v>
                </c:pt>
                <c:pt idx="6">
                  <c:v>FY2016</c:v>
                </c:pt>
                <c:pt idx="7">
                  <c:v>FY2017</c:v>
                </c:pt>
                <c:pt idx="8">
                  <c:v>FY2018</c:v>
                </c:pt>
                <c:pt idx="9">
                  <c:v>FY2019</c:v>
                </c:pt>
              </c:strCache>
            </c:strRef>
          </c:cat>
          <c:val>
            <c:numRef>
              <c:f>Sheet1!$G$98:$G$107</c:f>
              <c:numCache>
                <c:formatCode>General</c:formatCode>
                <c:ptCount val="10"/>
                <c:pt idx="0">
                  <c:v>29</c:v>
                </c:pt>
                <c:pt idx="1">
                  <c:v>35</c:v>
                </c:pt>
                <c:pt idx="2">
                  <c:v>42</c:v>
                </c:pt>
                <c:pt idx="3">
                  <c:v>48</c:v>
                </c:pt>
                <c:pt idx="4">
                  <c:v>51</c:v>
                </c:pt>
                <c:pt idx="5">
                  <c:v>60</c:v>
                </c:pt>
                <c:pt idx="6">
                  <c:v>77</c:v>
                </c:pt>
                <c:pt idx="7">
                  <c:v>86</c:v>
                </c:pt>
                <c:pt idx="8">
                  <c:v>99</c:v>
                </c:pt>
                <c:pt idx="9">
                  <c:v>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85E-43F6-A7B4-80CB8CCDA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50112"/>
        <c:axId val="96260480"/>
      </c:lineChart>
      <c:catAx>
        <c:axId val="9625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6260480"/>
        <c:crosses val="autoZero"/>
        <c:auto val="1"/>
        <c:lblAlgn val="ctr"/>
        <c:lblOffset val="100"/>
        <c:noMultiLvlLbl val="0"/>
      </c:catAx>
      <c:valAx>
        <c:axId val="96260480"/>
        <c:scaling>
          <c:orientation val="minMax"/>
          <c:max val="255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6250112"/>
        <c:crosses val="autoZero"/>
        <c:crossBetween val="between"/>
        <c:majorUnit val="200"/>
        <c:minorUnit val="100"/>
      </c:valAx>
    </c:plotArea>
    <c:legend>
      <c:legendPos val="b"/>
      <c:layout>
        <c:manualLayout>
          <c:xMode val="edge"/>
          <c:yMode val="edge"/>
          <c:x val="0.1304093567251462"/>
          <c:y val="0.87202709238392617"/>
          <c:w val="0.74649122807017543"/>
          <c:h val="0.1118091145126255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SD Bank Charters vs. Bank Locations</a:t>
            </a:r>
          </a:p>
        </c:rich>
      </c:tx>
      <c:layout>
        <c:manualLayout>
          <c:xMode val="edge"/>
          <c:yMode val="edge"/>
          <c:x val="0.19249050882214383"/>
          <c:y val="1.97530099892304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177272421366908E-2"/>
          <c:y val="0.17459399606299211"/>
          <c:w val="0.71365490152891731"/>
          <c:h val="0.65008202099737533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PowerPoint]Graphs'!$C$27</c:f>
              <c:strCache>
                <c:ptCount val="1"/>
                <c:pt idx="0">
                  <c:v># of Charters</c:v>
                </c:pt>
              </c:strCache>
            </c:strRef>
          </c:tx>
          <c:marker>
            <c:symbol val="square"/>
            <c:size val="5"/>
          </c:marker>
          <c:cat>
            <c:numRef>
              <c:f>'[Chart in Microsoft PowerPoint]Graphs'!$B$28:$B$49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'[Chart in Microsoft PowerPoint]Graphs'!$C$28:$C$49</c:f>
              <c:numCache>
                <c:formatCode>General</c:formatCode>
                <c:ptCount val="22"/>
                <c:pt idx="0">
                  <c:v>83</c:v>
                </c:pt>
                <c:pt idx="1">
                  <c:v>82</c:v>
                </c:pt>
                <c:pt idx="2">
                  <c:v>80</c:v>
                </c:pt>
                <c:pt idx="3">
                  <c:v>78</c:v>
                </c:pt>
                <c:pt idx="4">
                  <c:v>76</c:v>
                </c:pt>
                <c:pt idx="5">
                  <c:v>76</c:v>
                </c:pt>
                <c:pt idx="6">
                  <c:v>73</c:v>
                </c:pt>
                <c:pt idx="7">
                  <c:v>71</c:v>
                </c:pt>
                <c:pt idx="8">
                  <c:v>71</c:v>
                </c:pt>
                <c:pt idx="9">
                  <c:v>69</c:v>
                </c:pt>
                <c:pt idx="10">
                  <c:v>68</c:v>
                </c:pt>
                <c:pt idx="11">
                  <c:v>67</c:v>
                </c:pt>
                <c:pt idx="12">
                  <c:v>63</c:v>
                </c:pt>
                <c:pt idx="13">
                  <c:v>62</c:v>
                </c:pt>
                <c:pt idx="14">
                  <c:v>61</c:v>
                </c:pt>
                <c:pt idx="15">
                  <c:v>59</c:v>
                </c:pt>
                <c:pt idx="16">
                  <c:v>57</c:v>
                </c:pt>
                <c:pt idx="17">
                  <c:v>56</c:v>
                </c:pt>
                <c:pt idx="18">
                  <c:v>57</c:v>
                </c:pt>
                <c:pt idx="19">
                  <c:v>53</c:v>
                </c:pt>
                <c:pt idx="20">
                  <c:v>50</c:v>
                </c:pt>
                <c:pt idx="21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D4-4762-B80B-F11FFF094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456640"/>
        <c:axId val="179466624"/>
      </c:lineChart>
      <c:lineChart>
        <c:grouping val="standard"/>
        <c:varyColors val="0"/>
        <c:ser>
          <c:idx val="1"/>
          <c:order val="1"/>
          <c:tx>
            <c:strRef>
              <c:f>'[Chart in Microsoft PowerPoint]Graphs'!$D$27</c:f>
              <c:strCache>
                <c:ptCount val="1"/>
                <c:pt idx="0">
                  <c:v># of Locations</c:v>
                </c:pt>
              </c:strCache>
            </c:strRef>
          </c:tx>
          <c:marker>
            <c:symbol val="square"/>
            <c:size val="5"/>
          </c:marker>
          <c:cat>
            <c:numRef>
              <c:f>'[Chart in Microsoft PowerPoint]Graphs'!$B$28:$B$49</c:f>
              <c:numCache>
                <c:formatCode>General</c:formatCode>
                <c:ptCount val="2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</c:numCache>
            </c:numRef>
          </c:cat>
          <c:val>
            <c:numRef>
              <c:f>'[Chart in Microsoft PowerPoint]Graphs'!$D$28:$D$49</c:f>
              <c:numCache>
                <c:formatCode>General</c:formatCode>
                <c:ptCount val="22"/>
                <c:pt idx="0">
                  <c:v>213</c:v>
                </c:pt>
                <c:pt idx="1">
                  <c:v>219</c:v>
                </c:pt>
                <c:pt idx="2">
                  <c:v>212</c:v>
                </c:pt>
                <c:pt idx="3">
                  <c:v>215</c:v>
                </c:pt>
                <c:pt idx="4">
                  <c:v>214</c:v>
                </c:pt>
                <c:pt idx="5">
                  <c:v>226</c:v>
                </c:pt>
                <c:pt idx="6">
                  <c:v>224</c:v>
                </c:pt>
                <c:pt idx="7">
                  <c:v>233</c:v>
                </c:pt>
                <c:pt idx="8">
                  <c:v>241</c:v>
                </c:pt>
                <c:pt idx="9">
                  <c:v>247</c:v>
                </c:pt>
                <c:pt idx="10">
                  <c:v>254</c:v>
                </c:pt>
                <c:pt idx="11">
                  <c:v>259</c:v>
                </c:pt>
                <c:pt idx="12">
                  <c:v>236</c:v>
                </c:pt>
                <c:pt idx="13">
                  <c:v>236</c:v>
                </c:pt>
                <c:pt idx="14">
                  <c:v>237</c:v>
                </c:pt>
                <c:pt idx="15">
                  <c:v>230</c:v>
                </c:pt>
                <c:pt idx="16">
                  <c:v>226</c:v>
                </c:pt>
                <c:pt idx="17">
                  <c:v>227</c:v>
                </c:pt>
                <c:pt idx="18">
                  <c:v>244</c:v>
                </c:pt>
                <c:pt idx="19">
                  <c:v>244</c:v>
                </c:pt>
                <c:pt idx="20">
                  <c:v>240</c:v>
                </c:pt>
                <c:pt idx="21">
                  <c:v>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D4-4762-B80B-F11FFF094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474816"/>
        <c:axId val="179468544"/>
      </c:lineChart>
      <c:catAx>
        <c:axId val="17945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2400000"/>
          <a:lstStyle/>
          <a:p>
            <a:pPr>
              <a:defRPr/>
            </a:pPr>
            <a:endParaRPr lang="en-US"/>
          </a:p>
        </c:txPr>
        <c:crossAx val="179466624"/>
        <c:crosses val="autoZero"/>
        <c:auto val="1"/>
        <c:lblAlgn val="ctr"/>
        <c:lblOffset val="100"/>
        <c:tickLblSkip val="1"/>
        <c:noMultiLvlLbl val="0"/>
      </c:catAx>
      <c:valAx>
        <c:axId val="179466624"/>
        <c:scaling>
          <c:orientation val="minMax"/>
          <c:max val="90"/>
          <c:min val="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# of Charters</a:t>
                </a:r>
              </a:p>
            </c:rich>
          </c:tx>
          <c:layout>
            <c:manualLayout>
              <c:xMode val="edge"/>
              <c:yMode val="edge"/>
              <c:x val="1.4371455316337206E-2"/>
              <c:y val="5.402107939632545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9456640"/>
        <c:crosses val="autoZero"/>
        <c:crossBetween val="between"/>
        <c:majorUnit val="10"/>
      </c:valAx>
      <c:valAx>
        <c:axId val="179468544"/>
        <c:scaling>
          <c:orientation val="minMax"/>
          <c:max val="450"/>
          <c:min val="15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# of Locations</a:t>
                </a:r>
              </a:p>
            </c:rich>
          </c:tx>
          <c:layout>
            <c:manualLayout>
              <c:xMode val="edge"/>
              <c:yMode val="edge"/>
              <c:x val="0.69240668343030543"/>
              <c:y val="4.677411417322835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9474816"/>
        <c:crosses val="max"/>
        <c:crossBetween val="between"/>
      </c:valAx>
      <c:catAx>
        <c:axId val="179474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468544"/>
        <c:crosses val="autoZero"/>
        <c:auto val="1"/>
        <c:lblAlgn val="ctr"/>
        <c:lblOffset val="100"/>
        <c:noMultiLvlLbl val="0"/>
      </c:catAx>
      <c:spPr>
        <a:noFill/>
        <a:ln w="22225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79596726879728275"/>
          <c:y val="0.42643046221878173"/>
          <c:w val="0.18392212285681483"/>
          <c:h val="0.163667534950058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Banks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C23-40E1-B895-C6DF34FE1C3D}"/>
              </c:ext>
            </c:extLst>
          </c:dPt>
          <c:dLbls>
            <c:dLbl>
              <c:idx val="0"/>
              <c:layout>
                <c:manualLayout>
                  <c:x val="2.8971471471471472E-2"/>
                  <c:y val="1.2343248760571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23-40E1-B895-C6DF34FE1C3D}"/>
                </c:ext>
              </c:extLst>
            </c:dLbl>
            <c:dLbl>
              <c:idx val="1"/>
              <c:layout>
                <c:manualLayout>
                  <c:x val="3.1879300560402925E-2"/>
                  <c:y val="-5.5765772334013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23-40E1-B895-C6DF34FE1C3D}"/>
                </c:ext>
              </c:extLst>
            </c:dLbl>
            <c:dLbl>
              <c:idx val="2"/>
              <c:layout>
                <c:manualLayout>
                  <c:x val="-1.9020654512780497E-2"/>
                  <c:y val="-1.568290074851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3-40E1-B895-C6DF34FE1C3D}"/>
                </c:ext>
              </c:extLst>
            </c:dLbl>
            <c:dLbl>
              <c:idx val="3"/>
              <c:layout>
                <c:manualLayout>
                  <c:x val="-3.2804260953867251E-2"/>
                  <c:y val="6.8185574025469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3-40E1-B895-C6DF34FE1C3D}"/>
                </c:ext>
              </c:extLst>
            </c:dLbl>
            <c:dLbl>
              <c:idx val="4"/>
              <c:layout>
                <c:manualLayout>
                  <c:x val="-1.4609136695750868E-2"/>
                  <c:y val="1.408816953436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3-40E1-B895-C6DF34FE1C3D}"/>
                </c:ext>
              </c:extLst>
            </c:dLbl>
            <c:dLbl>
              <c:idx val="5"/>
              <c:layout>
                <c:manualLayout>
                  <c:x val="-1.0946891773663427E-2"/>
                  <c:y val="-2.99455623602605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23-40E1-B895-C6DF34FE1C3D}"/>
                </c:ext>
              </c:extLst>
            </c:dLbl>
            <c:dLbl>
              <c:idx val="6"/>
              <c:layout>
                <c:manualLayout>
                  <c:x val="-4.0055803835331393E-4"/>
                  <c:y val="-1.389083309030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3-40E1-B895-C6DF34FE1C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Under $50M</c:v>
                </c:pt>
                <c:pt idx="1">
                  <c:v>$50M-$99M</c:v>
                </c:pt>
                <c:pt idx="2">
                  <c:v>$100M-$299M</c:v>
                </c:pt>
                <c:pt idx="3">
                  <c:v>$300M-$499M</c:v>
                </c:pt>
                <c:pt idx="4">
                  <c:v>$500M-999M</c:v>
                </c:pt>
                <c:pt idx="5">
                  <c:v>$1B-4.99B</c:v>
                </c:pt>
                <c:pt idx="6">
                  <c:v>Over $5B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13</c:v>
                </c:pt>
                <c:pt idx="2">
                  <c:v>13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23-40E1-B895-C6DF34FE1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Total Asset Composition ($000)</a:t>
            </a:r>
          </a:p>
        </c:rich>
      </c:tx>
      <c:layout>
        <c:manualLayout>
          <c:xMode val="edge"/>
          <c:yMode val="edge"/>
          <c:x val="3.2256014873140858E-2"/>
          <c:y val="3.423531223347765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8888888888888938E-2"/>
                  <c:y val="-3.36206976427125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B2-499F-A45F-C6F68D95B874}"/>
                </c:ext>
              </c:extLst>
            </c:dLbl>
            <c:dLbl>
              <c:idx val="4"/>
              <c:layout>
                <c:manualLayout>
                  <c:x val="-4.5833442694663169E-2"/>
                  <c:y val="2.80172480355938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B2-499F-A45F-C6F68D95B874}"/>
                </c:ext>
              </c:extLst>
            </c:dLbl>
            <c:dLbl>
              <c:idx val="5"/>
              <c:layout>
                <c:manualLayout>
                  <c:x val="-2.4999999999999974E-2"/>
                  <c:y val="-1.68103488213562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B2-499F-A45F-C6F68D95B874}"/>
                </c:ext>
              </c:extLst>
            </c:dLbl>
            <c:dLbl>
              <c:idx val="6"/>
              <c:layout>
                <c:manualLayout>
                  <c:x val="2.0833333333333332E-2"/>
                  <c:y val="-4.20258720533907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B2-499F-A45F-C6F68D95B874}"/>
                </c:ext>
              </c:extLst>
            </c:dLbl>
            <c:dLbl>
              <c:idx val="7"/>
              <c:layout>
                <c:manualLayout>
                  <c:x val="2.5000000000000001E-2"/>
                  <c:y val="-3.36206976427125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B2-499F-A45F-C6F68D95B8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assets!$C$5:$I$5</c:f>
              <c:strCache>
                <c:ptCount val="7"/>
                <c:pt idx="0">
                  <c:v>Cash</c:v>
                </c:pt>
                <c:pt idx="1">
                  <c:v>Total Securities</c:v>
                </c:pt>
                <c:pt idx="2">
                  <c:v>Net Loans and Leases</c:v>
                </c:pt>
                <c:pt idx="3">
                  <c:v>Premises and Fixed Assets</c:v>
                </c:pt>
                <c:pt idx="4">
                  <c:v>OREO</c:v>
                </c:pt>
                <c:pt idx="5">
                  <c:v>Intangible Assets</c:v>
                </c:pt>
                <c:pt idx="6">
                  <c:v>All Other Assets</c:v>
                </c:pt>
              </c:strCache>
            </c:strRef>
          </c:cat>
          <c:val>
            <c:numRef>
              <c:f>assets!$C$61:$I$61</c:f>
              <c:numCache>
                <c:formatCode>_("$"* #,##0_);_("$"* \(#,##0\);_("$"* "-"??_);_(@_)</c:formatCode>
                <c:ptCount val="7"/>
                <c:pt idx="0">
                  <c:v>1230766</c:v>
                </c:pt>
                <c:pt idx="1">
                  <c:v>4149599</c:v>
                </c:pt>
                <c:pt idx="2">
                  <c:v>20209284</c:v>
                </c:pt>
                <c:pt idx="3">
                  <c:v>362019</c:v>
                </c:pt>
                <c:pt idx="4">
                  <c:v>19668</c:v>
                </c:pt>
                <c:pt idx="5">
                  <c:v>857095</c:v>
                </c:pt>
                <c:pt idx="6">
                  <c:v>580550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B2-499F-A45F-C6F68D95B8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357297729088217E-2"/>
          <c:y val="4.7845184124711677E-2"/>
          <c:w val="0.83058906767088891"/>
          <c:h val="0.76982064741907275"/>
        </c:manualLayout>
      </c:layout>
      <c:areaChart>
        <c:grouping val="stacked"/>
        <c:varyColors val="0"/>
        <c:ser>
          <c:idx val="0"/>
          <c:order val="0"/>
          <c:tx>
            <c:strRef>
              <c:f>Banks!$A$16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Banks!$B$15:$J$15</c:f>
              <c:strCache>
                <c:ptCount val="9"/>
                <c:pt idx="0">
                  <c:v> 12/31/2010</c:v>
                </c:pt>
                <c:pt idx="1">
                  <c:v> 12/31/2011</c:v>
                </c:pt>
                <c:pt idx="2">
                  <c:v>12/31/2012</c:v>
                </c:pt>
                <c:pt idx="3">
                  <c:v>12/31/2013</c:v>
                </c:pt>
                <c:pt idx="4">
                  <c:v>11/12/2014</c:v>
                </c:pt>
                <c:pt idx="5">
                  <c:v>11/18/2015</c:v>
                </c:pt>
                <c:pt idx="6">
                  <c:v>09/30/2016</c:v>
                </c:pt>
                <c:pt idx="7">
                  <c:v>07/21/2017</c:v>
                </c:pt>
                <c:pt idx="8">
                  <c:v>10/19/2018</c:v>
                </c:pt>
              </c:strCache>
            </c:strRef>
          </c:cat>
          <c:val>
            <c:numRef>
              <c:f>Banks!$B$16:$J$16</c:f>
              <c:numCache>
                <c:formatCode>General</c:formatCode>
                <c:ptCount val="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5-4121-BA9D-CA8B57E16CDE}"/>
            </c:ext>
          </c:extLst>
        </c:ser>
        <c:ser>
          <c:idx val="1"/>
          <c:order val="1"/>
          <c:tx>
            <c:strRef>
              <c:f>Banks!$A$17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Banks!$B$15:$J$15</c:f>
              <c:strCache>
                <c:ptCount val="9"/>
                <c:pt idx="0">
                  <c:v> 12/31/2010</c:v>
                </c:pt>
                <c:pt idx="1">
                  <c:v> 12/31/2011</c:v>
                </c:pt>
                <c:pt idx="2">
                  <c:v>12/31/2012</c:v>
                </c:pt>
                <c:pt idx="3">
                  <c:v>12/31/2013</c:v>
                </c:pt>
                <c:pt idx="4">
                  <c:v>11/12/2014</c:v>
                </c:pt>
                <c:pt idx="5">
                  <c:v>11/18/2015</c:v>
                </c:pt>
                <c:pt idx="6">
                  <c:v>09/30/2016</c:v>
                </c:pt>
                <c:pt idx="7">
                  <c:v>07/21/2017</c:v>
                </c:pt>
                <c:pt idx="8">
                  <c:v>10/19/2018</c:v>
                </c:pt>
              </c:strCache>
            </c:strRef>
          </c:cat>
          <c:val>
            <c:numRef>
              <c:f>Banks!$B$17:$J$17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45-4121-BA9D-CA8B57E16CDE}"/>
            </c:ext>
          </c:extLst>
        </c:ser>
        <c:ser>
          <c:idx val="2"/>
          <c:order val="2"/>
          <c:tx>
            <c:strRef>
              <c:f>Banks!$A$18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Banks!$B$15:$J$15</c:f>
              <c:strCache>
                <c:ptCount val="9"/>
                <c:pt idx="0">
                  <c:v> 12/31/2010</c:v>
                </c:pt>
                <c:pt idx="1">
                  <c:v> 12/31/2011</c:v>
                </c:pt>
                <c:pt idx="2">
                  <c:v>12/31/2012</c:v>
                </c:pt>
                <c:pt idx="3">
                  <c:v>12/31/2013</c:v>
                </c:pt>
                <c:pt idx="4">
                  <c:v>11/12/2014</c:v>
                </c:pt>
                <c:pt idx="5">
                  <c:v>11/18/2015</c:v>
                </c:pt>
                <c:pt idx="6">
                  <c:v>09/30/2016</c:v>
                </c:pt>
                <c:pt idx="7">
                  <c:v>07/21/2017</c:v>
                </c:pt>
                <c:pt idx="8">
                  <c:v>10/19/2018</c:v>
                </c:pt>
              </c:strCache>
            </c:strRef>
          </c:cat>
          <c:val>
            <c:numRef>
              <c:f>Banks!$B$18:$J$18</c:f>
              <c:numCache>
                <c:formatCode>General</c:formatCode>
                <c:ptCount val="9"/>
                <c:pt idx="0">
                  <c:v>14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45-4121-BA9D-CA8B57E16CDE}"/>
            </c:ext>
          </c:extLst>
        </c:ser>
        <c:ser>
          <c:idx val="3"/>
          <c:order val="3"/>
          <c:tx>
            <c:strRef>
              <c:f>Banks!$A$19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Banks!$B$15:$J$15</c:f>
              <c:strCache>
                <c:ptCount val="9"/>
                <c:pt idx="0">
                  <c:v> 12/31/2010</c:v>
                </c:pt>
                <c:pt idx="1">
                  <c:v> 12/31/2011</c:v>
                </c:pt>
                <c:pt idx="2">
                  <c:v>12/31/2012</c:v>
                </c:pt>
                <c:pt idx="3">
                  <c:v>12/31/2013</c:v>
                </c:pt>
                <c:pt idx="4">
                  <c:v>11/12/2014</c:v>
                </c:pt>
                <c:pt idx="5">
                  <c:v>11/18/2015</c:v>
                </c:pt>
                <c:pt idx="6">
                  <c:v>09/30/2016</c:v>
                </c:pt>
                <c:pt idx="7">
                  <c:v>07/21/2017</c:v>
                </c:pt>
                <c:pt idx="8">
                  <c:v>10/19/2018</c:v>
                </c:pt>
              </c:strCache>
            </c:strRef>
          </c:cat>
          <c:val>
            <c:numRef>
              <c:f>Banks!$B$19:$J$19</c:f>
              <c:numCache>
                <c:formatCode>General</c:formatCode>
                <c:ptCount val="9"/>
                <c:pt idx="0">
                  <c:v>25</c:v>
                </c:pt>
                <c:pt idx="1">
                  <c:v>34</c:v>
                </c:pt>
                <c:pt idx="2">
                  <c:v>33</c:v>
                </c:pt>
                <c:pt idx="3">
                  <c:v>35</c:v>
                </c:pt>
                <c:pt idx="4">
                  <c:v>36</c:v>
                </c:pt>
                <c:pt idx="5">
                  <c:v>31</c:v>
                </c:pt>
                <c:pt idx="6">
                  <c:v>30</c:v>
                </c:pt>
                <c:pt idx="7">
                  <c:v>27</c:v>
                </c:pt>
                <c:pt idx="8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45-4121-BA9D-CA8B57E16CDE}"/>
            </c:ext>
          </c:extLst>
        </c:ser>
        <c:ser>
          <c:idx val="4"/>
          <c:order val="4"/>
          <c:tx>
            <c:strRef>
              <c:f>Banks!$A$20</c:f>
              <c:strCache>
                <c:ptCount val="1"/>
                <c:pt idx="0">
                  <c:v>1</c:v>
                </c:pt>
              </c:strCache>
            </c:strRef>
          </c:tx>
          <c:spPr>
            <a:ln w="25400">
              <a:noFill/>
            </a:ln>
          </c:spPr>
          <c:cat>
            <c:strRef>
              <c:f>Banks!$B$15:$J$15</c:f>
              <c:strCache>
                <c:ptCount val="9"/>
                <c:pt idx="0">
                  <c:v> 12/31/2010</c:v>
                </c:pt>
                <c:pt idx="1">
                  <c:v> 12/31/2011</c:v>
                </c:pt>
                <c:pt idx="2">
                  <c:v>12/31/2012</c:v>
                </c:pt>
                <c:pt idx="3">
                  <c:v>12/31/2013</c:v>
                </c:pt>
                <c:pt idx="4">
                  <c:v>11/12/2014</c:v>
                </c:pt>
                <c:pt idx="5">
                  <c:v>11/18/2015</c:v>
                </c:pt>
                <c:pt idx="6">
                  <c:v>09/30/2016</c:v>
                </c:pt>
                <c:pt idx="7">
                  <c:v>07/21/2017</c:v>
                </c:pt>
                <c:pt idx="8">
                  <c:v>10/19/2018</c:v>
                </c:pt>
              </c:strCache>
            </c:strRef>
          </c:cat>
          <c:val>
            <c:numRef>
              <c:f>Banks!$B$20:$J$20</c:f>
              <c:numCache>
                <c:formatCode>General</c:formatCode>
                <c:ptCount val="9"/>
                <c:pt idx="0">
                  <c:v>18</c:v>
                </c:pt>
                <c:pt idx="1">
                  <c:v>16</c:v>
                </c:pt>
                <c:pt idx="2">
                  <c:v>21</c:v>
                </c:pt>
                <c:pt idx="3">
                  <c:v>18</c:v>
                </c:pt>
                <c:pt idx="4">
                  <c:v>17</c:v>
                </c:pt>
                <c:pt idx="5">
                  <c:v>20</c:v>
                </c:pt>
                <c:pt idx="6">
                  <c:v>19</c:v>
                </c:pt>
                <c:pt idx="7">
                  <c:v>21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45-4121-BA9D-CA8B57E16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56448"/>
        <c:axId val="28457984"/>
      </c:areaChart>
      <c:catAx>
        <c:axId val="2845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740000"/>
          <a:lstStyle/>
          <a:p>
            <a:pPr>
              <a:defRPr sz="1400"/>
            </a:pPr>
            <a:endParaRPr lang="en-US"/>
          </a:p>
        </c:txPr>
        <c:crossAx val="28457984"/>
        <c:crosses val="autoZero"/>
        <c:auto val="1"/>
        <c:lblAlgn val="ctr"/>
        <c:lblOffset val="100"/>
        <c:noMultiLvlLbl val="0"/>
      </c:catAx>
      <c:valAx>
        <c:axId val="2845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4564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93491387795275593"/>
          <c:y val="0.14900441422094965"/>
          <c:w val="5.6165649412166674E-2"/>
          <c:h val="0.318983595749325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Sheet1!$A$56</c:f>
              <c:strCache>
                <c:ptCount val="1"/>
                <c:pt idx="0">
                  <c:v>Average PD Ratio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462668816039986E-17"/>
                  <c:y val="-5.058196222491143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26-428B-B233-4BC5FF6570EE}"/>
                </c:ext>
              </c:extLst>
            </c:dLbl>
            <c:dLbl>
              <c:idx val="2"/>
              <c:layout>
                <c:manualLayout>
                  <c:x val="0"/>
                  <c:y val="-2.2072383949987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8F-4CE0-8ACD-F76B87C153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Sheet1!$F$1:$H$1</c:f>
              <c:strCache>
                <c:ptCount val="3"/>
                <c:pt idx="0">
                  <c:v>Tier 1 Leverage Capital</c:v>
                </c:pt>
                <c:pt idx="1">
                  <c:v>Tier 1 Capital</c:v>
                </c:pt>
                <c:pt idx="2">
                  <c:v>Total Capital</c:v>
                </c:pt>
              </c:strCache>
            </c:strRef>
          </c:cat>
          <c:val>
            <c:numRef>
              <c:f>Sheet1!$F$56:$H$56</c:f>
              <c:numCache>
                <c:formatCode>0.00%</c:formatCode>
                <c:ptCount val="3"/>
                <c:pt idx="0">
                  <c:v>0.11941428571428572</c:v>
                </c:pt>
                <c:pt idx="1">
                  <c:v>0.16657346938775511</c:v>
                </c:pt>
                <c:pt idx="2">
                  <c:v>0.17679142857142863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26-428B-B233-4BC5FF6570EE}"/>
            </c:ext>
          </c:extLst>
        </c:ser>
        <c:ser>
          <c:idx val="1"/>
          <c:order val="1"/>
          <c:tx>
            <c:strRef>
              <c:f>Sheet1!$A$57</c:f>
              <c:strCache>
                <c:ptCount val="1"/>
                <c:pt idx="0">
                  <c:v>Median PD Ratio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779E-3"/>
                  <c:y val="2.2072383949987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26-428B-B233-4BC5FF6570EE}"/>
                </c:ext>
              </c:extLst>
            </c:dLbl>
            <c:dLbl>
              <c:idx val="1"/>
              <c:layout>
                <c:manualLayout>
                  <c:x val="5.5555555555555558E-3"/>
                  <c:y val="2.75904799374847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8F-4CE0-8ACD-F76B87C153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Sheet1!$F$1:$H$1</c:f>
              <c:strCache>
                <c:ptCount val="3"/>
                <c:pt idx="0">
                  <c:v>Tier 1 Leverage Capital</c:v>
                </c:pt>
                <c:pt idx="1">
                  <c:v>Tier 1 Capital</c:v>
                </c:pt>
                <c:pt idx="2">
                  <c:v>Total Capital</c:v>
                </c:pt>
              </c:strCache>
            </c:strRef>
          </c:cat>
          <c:val>
            <c:numRef>
              <c:f>Sheet1!$F$57:$H$57</c:f>
              <c:numCache>
                <c:formatCode>0.00%</c:formatCode>
                <c:ptCount val="3"/>
                <c:pt idx="0">
                  <c:v>0.1133</c:v>
                </c:pt>
                <c:pt idx="1">
                  <c:v>0.15090000000000001</c:v>
                </c:pt>
                <c:pt idx="2">
                  <c:v>0.1578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26-428B-B233-4BC5FF6570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957504"/>
        <c:axId val="25959040"/>
      </c:barChart>
      <c:catAx>
        <c:axId val="2595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5959040"/>
        <c:crosses val="autoZero"/>
        <c:auto val="1"/>
        <c:lblAlgn val="ctr"/>
        <c:lblOffset val="100"/>
        <c:noMultiLvlLbl val="0"/>
      </c:catAx>
      <c:valAx>
        <c:axId val="259590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59575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Due + NA's/Net Loans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Average PD Ratio</c:v>
                </c:pt>
                <c:pt idx="1">
                  <c:v>Median PD Ratio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2.2700000000000001E-2</c:v>
                </c:pt>
                <c:pt idx="1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0E-422B-9E98-310EBB7D30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103424"/>
        <c:axId val="28105344"/>
      </c:barChart>
      <c:catAx>
        <c:axId val="28103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105344"/>
        <c:crosses val="autoZero"/>
        <c:auto val="1"/>
        <c:lblAlgn val="ctr"/>
        <c:lblOffset val="100"/>
        <c:noMultiLvlLbl val="0"/>
      </c:catAx>
      <c:valAx>
        <c:axId val="28105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103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803E-3"/>
                  <c:y val="-1.37952399687424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8F-48E7-A307-F6136BF82E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ROAA</c:v>
                </c:pt>
                <c:pt idx="1">
                  <c:v>NIM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1.32E-2</c:v>
                </c:pt>
                <c:pt idx="1">
                  <c:v>4.3900000000000002E-2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B6-45C6-B8F8-6F6D6D3A3C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7178E-3"/>
                  <c:y val="-1.10361919749939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8F-48E7-A307-F6136BF82E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ROAA</c:v>
                </c:pt>
                <c:pt idx="1">
                  <c:v>NIM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1.3599999999999999E-2</c:v>
                </c:pt>
                <c:pt idx="1">
                  <c:v>3.8899999999999997E-2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B6-45C6-B8F8-6F6D6D3A3C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503040"/>
        <c:axId val="41165568"/>
      </c:barChart>
      <c:catAx>
        <c:axId val="2850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1165568"/>
        <c:crosses val="autoZero"/>
        <c:auto val="1"/>
        <c:lblAlgn val="ctr"/>
        <c:lblOffset val="100"/>
        <c:noMultiLvlLbl val="0"/>
      </c:catAx>
      <c:valAx>
        <c:axId val="411655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5030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634E-3"/>
                  <c:y val="-2.4831431943736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A5-4BBA-84F6-E1432BFD03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Net LN &amp; LS to Assets</c:v>
                </c:pt>
                <c:pt idx="1">
                  <c:v>Core Deposits to Assets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0.67210000000000003</c:v>
                </c:pt>
                <c:pt idx="1">
                  <c:v>0.77849999999999997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10-41D6-809E-167F47FF3D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Net LN &amp; LS to Assets</c:v>
                </c:pt>
                <c:pt idx="1">
                  <c:v>Core Deposits to Assets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0.69930000000000003</c:v>
                </c:pt>
                <c:pt idx="1">
                  <c:v>0.79520000000000002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10-41D6-809E-167F47FF3D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169728"/>
        <c:axId val="28171264"/>
      </c:barChart>
      <c:catAx>
        <c:axId val="28169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171264"/>
        <c:crosses val="autoZero"/>
        <c:auto val="1"/>
        <c:lblAlgn val="ctr"/>
        <c:lblOffset val="100"/>
        <c:noMultiLvlLbl val="0"/>
      </c:catAx>
      <c:valAx>
        <c:axId val="281712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1697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3"/>
            <a:ext cx="3037840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3"/>
            <a:ext cx="3037840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F18B282-71DB-448F-BE0A-7C10064B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5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579"/>
          </a:xfrm>
          <a:prstGeom prst="rect">
            <a:avLst/>
          </a:prstGeom>
        </p:spPr>
        <p:txBody>
          <a:bodyPr vert="horz" lIns="93333" tIns="46666" rIns="93333" bIns="46666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579"/>
          </a:xfrm>
          <a:prstGeom prst="rect">
            <a:avLst/>
          </a:prstGeom>
        </p:spPr>
        <p:txBody>
          <a:bodyPr vert="horz" lIns="93333" tIns="46666" rIns="93333" bIns="46666" rtlCol="0"/>
          <a:lstStyle>
            <a:lvl1pPr algn="r">
              <a:defRPr sz="1200" smtClean="0"/>
            </a:lvl1pPr>
          </a:lstStyle>
          <a:p>
            <a:pPr>
              <a:defRPr/>
            </a:pPr>
            <a:fld id="{D037D96A-3A38-4211-88F5-BDBC82E950EF}" type="datetimeFigureOut">
              <a:rPr lang="en-US"/>
              <a:pPr>
                <a:defRPr/>
              </a:pPr>
              <a:t>11/05/2018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3" tIns="46666" rIns="93333" bIns="4666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912"/>
            <a:ext cx="5608320" cy="4182812"/>
          </a:xfrm>
          <a:prstGeom prst="rect">
            <a:avLst/>
          </a:prstGeom>
        </p:spPr>
        <p:txBody>
          <a:bodyPr vert="horz" lIns="93333" tIns="46666" rIns="93333" bIns="4666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206"/>
            <a:ext cx="3037840" cy="464577"/>
          </a:xfrm>
          <a:prstGeom prst="rect">
            <a:avLst/>
          </a:prstGeom>
        </p:spPr>
        <p:txBody>
          <a:bodyPr vert="horz" lIns="93333" tIns="46666" rIns="93333" bIns="46666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206"/>
            <a:ext cx="3037840" cy="464577"/>
          </a:xfrm>
          <a:prstGeom prst="rect">
            <a:avLst/>
          </a:prstGeom>
        </p:spPr>
        <p:txBody>
          <a:bodyPr vert="horz" lIns="93333" tIns="46666" rIns="93333" bIns="46666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277B8A3-360C-4DFA-A7AD-78650AEE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68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88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14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81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9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49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00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of December 31, 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AE8D-91DB-43F8-9794-45F0B8FCC9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7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of October 1, 2018, we have completed 29 trust company examinations, and have 11 to be completed by year-end 2018.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AE8D-91DB-43F8-9794-45F0B8FCC9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70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Projected through December 31, 2018.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AE8D-91DB-43F8-9794-45F0B8FCC9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17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67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4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692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9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*2015 Number is as of 9/30, less Blunt, as their merger with First Dakota National had been approved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81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78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85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4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8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0F07-4F40-4437-91FB-0F802610B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5F6EF-DC08-4704-8FB2-CADDA903A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F5326-407D-4994-8651-EAD686FAF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DAAE0-056B-4916-AEC5-12E42739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C4ACD-C9EA-40C3-9658-5D1B132E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5207-749A-4807-863B-55F7547B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B00E1-4226-4EA9-9E3D-C402D122B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B4D4C-1504-4EE3-9A38-AA8BF04A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46BD4-4785-45B3-A38F-DE75BEAA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5E7D7-7F5C-4377-B039-DF12D78C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A0968-EA70-4A46-BBAE-6BE15A200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4B377-196D-4D9F-A919-632DA6A9A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0F953-B9E9-4F0A-A5E6-60F53A6F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3ED29-9685-436C-ABBD-58DC9006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1B2E3-D736-47A2-9C7A-30D287C8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0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EAAB-44C8-4D29-918E-2A3BA171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1A136A-A51B-4FE6-AF09-091D464A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8AB34-72A2-425F-98BC-B92CA829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883AD-843B-4605-AE70-B78808EE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22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5006A-DBA1-43E1-AFAE-E5BF1A25B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A28C2-28B3-42D5-AF3E-F06B376EA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D61CF-7D2C-44BC-B567-DA845E66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7FBD9-2BFC-426E-9773-C2819DE1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3D19F-B584-4259-B0AA-EA0D7A76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71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F918-86F6-43B4-805E-915013B5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9BDE-B890-4684-88A8-E934A6723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34201-46F0-4FC5-975E-0C49A1D5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7B9F0-7025-4F9E-A3B1-5BFE73F2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C4704-7CE1-4FBB-A824-86E7CBBC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36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FC2F7-758A-45AA-A174-96C0D3C8C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D0FF-222B-486C-9BCB-0BF0BBB30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CEE76-78E0-45D6-BC68-5B91C53C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FEDD1-8EF9-43F5-852C-76709F41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3AF27-73EA-458D-96B4-9AE91815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82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2244-ABDE-4296-A04D-7A4A1CC8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BB46E-0286-406B-9FD9-DB191AA8C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1DE3A-273C-4B95-B825-C08D9FC6D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8F56F-847C-44C4-841C-B3E0189C8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8B2C7-3A2C-4E9B-8A65-DF37FF27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7A151-357B-4D05-BB87-1811741D5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55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C07F-9DAA-4CD3-83B9-551F1248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7DDC5-1665-4498-AF72-E2D7E1F01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719D3-356B-481B-A628-2898A82D0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B00CFE-178D-4ABC-9D3E-56F05F80F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88F358-4173-40B0-A056-2204DDF88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AA5AF5-A078-48F1-A67C-799D956A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BAC8F-AEE4-402D-91FD-F9338235B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DC042D-D8BA-422A-A15E-9F21904C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04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EC833-CDEC-4A00-9082-21E200A4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72053-4FD7-426A-BABA-080CD07E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64602-ED57-4085-8C4B-6E3C3ACAB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5D2F-34C7-4327-B044-40CD508F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6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1FC2F-D228-4AF3-B7DB-C9E86C3B0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9443A-6097-4714-B1CF-FF91444A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DB34B-5DED-4A3E-9AA8-A7043C2E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9D8A-3AA8-441C-B91B-F2D4B003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BA120-4E7E-476C-A85E-43BA8B8A1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D692B-813E-456E-8847-47B91529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AD6CC-B948-4595-BE44-EEE40F67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D6ACC-FD8A-4789-9C4D-8B8DF1A3C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3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8734-406F-4156-88CC-029EC4DB0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AAB4F-3075-4196-B361-FBE4730AC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4D416-DC63-4949-BC82-DC1C2F35F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8A05C-7E5A-42B2-A0D4-D5BBBF03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90D18-0BA0-4932-8EA5-8D3354350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C4B84-08A7-42FE-9D4E-092C00F5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11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BBB9-8753-43D2-9CC5-F1BD1EB49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B363D-2112-4427-9DEA-4D40C7A5F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22467-D5FC-4CD9-B76D-F1F48D3CF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DA8EE-5106-4958-BB10-3DA0101E0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8F974-D1CA-48A1-B8FE-E64A5DF6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82E6D-9E6A-43A4-9DBD-CD212767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26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02CA-8F2E-48F4-91C4-F424670C0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0A654-A2D7-46A7-B98F-B52E2CAB3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A2485-BDAF-424F-B881-2C0667B29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C5DE7-AC3F-4A76-B8E2-E981170C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3D93A-FB01-431F-BA96-0FD8DAB1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19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079F8-93B4-4BD9-A0BE-1CC3E2905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745F1-5F8B-4807-BACE-2CFE25A1D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A26FB-C521-4402-B26E-C13123F5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B6BB1-481D-41AD-86D7-A2CD2EC3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9E174-E63D-4897-91E4-1565E8C5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10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D498B-204D-4405-9064-A5331C77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AFC14-EB92-42E8-9A93-61C9D0EF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8343A-8496-4473-AD99-720D03F2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B9B38-E09B-4497-8810-ACF85C10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19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45528"/>
          <a:stretch/>
        </p:blipFill>
        <p:spPr bwMode="auto">
          <a:xfrm>
            <a:off x="1981201" y="-983375"/>
            <a:ext cx="10259465" cy="746878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gradFill flip="none" rotWithShape="1">
            <a:gsLst>
              <a:gs pos="0">
                <a:srgbClr val="B3B2B1">
                  <a:alpha val="58000"/>
                </a:srgbClr>
              </a:gs>
              <a:gs pos="50000">
                <a:srgbClr val="B3B2B1">
                  <a:tint val="44500"/>
                  <a:satMod val="160000"/>
                </a:srgbClr>
              </a:gs>
              <a:gs pos="100000">
                <a:srgbClr val="B3B2B1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4419600"/>
            <a:ext cx="3962400" cy="1066800"/>
          </a:xfrm>
        </p:spPr>
        <p:txBody>
          <a:bodyPr/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8CFD5-0BB5-442C-81D2-B10C9293C4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12336"/>
          <a:stretch/>
        </p:blipFill>
        <p:spPr bwMode="auto">
          <a:xfrm>
            <a:off x="798286" y="1072614"/>
            <a:ext cx="3276600" cy="3659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99752" y="1592448"/>
            <a:ext cx="0" cy="3398386"/>
          </a:xfrm>
          <a:prstGeom prst="line">
            <a:avLst/>
          </a:prstGeom>
          <a:ln w="38100">
            <a:solidFill>
              <a:srgbClr val="F7B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2130425"/>
            <a:ext cx="3581400" cy="1470025"/>
          </a:xfrm>
        </p:spPr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19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45528"/>
          <a:stretch/>
        </p:blipFill>
        <p:spPr bwMode="auto">
          <a:xfrm>
            <a:off x="1981201" y="-1143000"/>
            <a:ext cx="10259465" cy="770584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-76200" y="0"/>
            <a:ext cx="9220200" cy="68579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lang="en-US" sz="4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1587500"/>
            <a:ext cx="0" cy="3398386"/>
          </a:xfrm>
          <a:prstGeom prst="line">
            <a:avLst/>
          </a:prstGeom>
          <a:ln w="38100">
            <a:solidFill>
              <a:srgbClr val="F7B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821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83375"/>
            <a:ext cx="12240666" cy="7841375"/>
            <a:chOff x="0" y="-983375"/>
            <a:chExt cx="12240666" cy="7841375"/>
          </a:xfrm>
        </p:grpSpPr>
        <p:pic>
          <p:nvPicPr>
            <p:cNvPr id="8" name="Picture 3" descr="M:\DOL\Publications\_images\DLR logos\2016\DLR-new-logo_vertical.pn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18" r="10101" b="45528"/>
            <a:stretch/>
          </p:blipFill>
          <p:spPr bwMode="auto">
            <a:xfrm>
              <a:off x="1981201" y="-983375"/>
              <a:ext cx="10259465" cy="746878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0" y="0"/>
              <a:ext cx="9220200" cy="6858000"/>
            </a:xfrm>
            <a:prstGeom prst="rect">
              <a:avLst/>
            </a:prstGeom>
            <a:gradFill flip="none" rotWithShape="1">
              <a:gsLst>
                <a:gs pos="0">
                  <a:srgbClr val="B3B2B1">
                    <a:alpha val="58000"/>
                  </a:srgbClr>
                </a:gs>
                <a:gs pos="50000">
                  <a:srgbClr val="B3B2B1">
                    <a:tint val="44500"/>
                    <a:satMod val="160000"/>
                  </a:srgbClr>
                </a:gs>
                <a:gs pos="100000">
                  <a:srgbClr val="B3B2B1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3" descr="M:\DOL\Publications\_images\DLR logos\2016\DLR-new-logo_vertical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18" r="10101" b="12336"/>
            <a:stretch/>
          </p:blipFill>
          <p:spPr bwMode="auto">
            <a:xfrm>
              <a:off x="798286" y="1072614"/>
              <a:ext cx="3276600" cy="3659011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4599752" y="1592448"/>
              <a:ext cx="0" cy="3398386"/>
            </a:xfrm>
            <a:prstGeom prst="line">
              <a:avLst/>
            </a:prstGeom>
            <a:ln w="38100">
              <a:solidFill>
                <a:srgbClr val="F7B3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67325"/>
            <a:ext cx="7772400" cy="1362075"/>
          </a:xfrm>
        </p:spPr>
        <p:txBody>
          <a:bodyPr anchor="t">
            <a:normAutofit/>
          </a:bodyPr>
          <a:lstStyle>
            <a:lvl1pPr algn="l">
              <a:defRPr lang="en-US" sz="4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AF831-E3C2-4E6A-9E62-FA1D91FA1AC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6274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45528"/>
          <a:stretch/>
        </p:blipFill>
        <p:spPr bwMode="auto">
          <a:xfrm>
            <a:off x="1981201" y="-1152649"/>
            <a:ext cx="10259465" cy="770584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-76200" y="0"/>
            <a:ext cx="9220200" cy="68579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9EA25-D7D0-415D-83BD-866EED2FF1F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1587500"/>
            <a:ext cx="0" cy="3398386"/>
          </a:xfrm>
          <a:prstGeom prst="line">
            <a:avLst/>
          </a:prstGeom>
          <a:ln w="38100">
            <a:solidFill>
              <a:srgbClr val="F7B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175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45528"/>
          <a:stretch/>
        </p:blipFill>
        <p:spPr bwMode="auto">
          <a:xfrm>
            <a:off x="1981201" y="-1152649"/>
            <a:ext cx="10259465" cy="770584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76200" y="0"/>
            <a:ext cx="9220200" cy="68579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" y="1587500"/>
            <a:ext cx="0" cy="3398386"/>
          </a:xfrm>
          <a:prstGeom prst="line">
            <a:avLst/>
          </a:prstGeom>
          <a:ln w="38100">
            <a:solidFill>
              <a:srgbClr val="F7B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lang="en-US" sz="4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0F92D-58BE-4ACA-B2C9-ADAD9AB60C4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02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CA510-CEA2-47C6-AF49-F459131EE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D8B28-0571-4107-8955-267FA11FD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73FAA-DD85-4ABA-ADDE-791604E10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3B57A-3CD2-4FF3-B4EB-6C3664C74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28F41-5AE1-4DF9-9E7A-E9EB3F487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621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983375"/>
            <a:ext cx="12240666" cy="7841375"/>
            <a:chOff x="0" y="-983375"/>
            <a:chExt cx="12240666" cy="7841375"/>
          </a:xfrm>
        </p:grpSpPr>
        <p:pic>
          <p:nvPicPr>
            <p:cNvPr id="7" name="Picture 3" descr="M:\DOL\Publications\_images\DLR logos\2016\DLR-new-logo_vertical.pn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18" r="10101" b="45528"/>
            <a:stretch/>
          </p:blipFill>
          <p:spPr bwMode="auto">
            <a:xfrm>
              <a:off x="1981201" y="-983375"/>
              <a:ext cx="10259465" cy="746878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0"/>
              <a:ext cx="9220200" cy="6858000"/>
            </a:xfrm>
            <a:prstGeom prst="rect">
              <a:avLst/>
            </a:prstGeom>
            <a:gradFill flip="none" rotWithShape="1">
              <a:gsLst>
                <a:gs pos="0">
                  <a:srgbClr val="B3B2B1">
                    <a:alpha val="58000"/>
                  </a:srgbClr>
                </a:gs>
                <a:gs pos="50000">
                  <a:srgbClr val="B3B2B1">
                    <a:tint val="44500"/>
                    <a:satMod val="160000"/>
                  </a:srgbClr>
                </a:gs>
                <a:gs pos="100000">
                  <a:srgbClr val="B3B2B1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3" descr="M:\DOL\Publications\_images\DLR logos\2016\DLR-new-logo_vertical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18" r="10101" b="12336"/>
            <a:stretch/>
          </p:blipFill>
          <p:spPr bwMode="auto">
            <a:xfrm>
              <a:off x="798286" y="1072614"/>
              <a:ext cx="3276600" cy="3659011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>
              <a:off x="4599752" y="1592448"/>
              <a:ext cx="0" cy="3398386"/>
            </a:xfrm>
            <a:prstGeom prst="line">
              <a:avLst/>
            </a:prstGeom>
            <a:ln w="38100">
              <a:solidFill>
                <a:srgbClr val="F7B3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818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45528"/>
          <a:stretch/>
        </p:blipFill>
        <p:spPr bwMode="auto">
          <a:xfrm>
            <a:off x="1981201" y="-983375"/>
            <a:ext cx="10259465" cy="746878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gradFill flip="none" rotWithShape="1">
            <a:gsLst>
              <a:gs pos="0">
                <a:srgbClr val="B3B2B1">
                  <a:alpha val="58000"/>
                </a:srgbClr>
              </a:gs>
              <a:gs pos="50000">
                <a:srgbClr val="B3B2B1">
                  <a:tint val="44500"/>
                  <a:satMod val="160000"/>
                </a:srgbClr>
              </a:gs>
              <a:gs pos="100000">
                <a:srgbClr val="B3B2B1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06173-A544-49BF-AFB4-3AA0BE863A5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12336"/>
          <a:stretch/>
        </p:blipFill>
        <p:spPr bwMode="auto">
          <a:xfrm>
            <a:off x="798286" y="1072614"/>
            <a:ext cx="3276600" cy="365901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599752" y="1592448"/>
            <a:ext cx="0" cy="3398386"/>
          </a:xfrm>
          <a:prstGeom prst="line">
            <a:avLst/>
          </a:prstGeom>
          <a:ln w="38100">
            <a:solidFill>
              <a:srgbClr val="F7B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06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45528"/>
          <a:stretch/>
        </p:blipFill>
        <p:spPr bwMode="auto">
          <a:xfrm>
            <a:off x="1981201" y="-1143000"/>
            <a:ext cx="10259465" cy="770584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76200" y="0"/>
            <a:ext cx="9220200" cy="68579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1587500"/>
            <a:ext cx="0" cy="3398386"/>
          </a:xfrm>
          <a:prstGeom prst="line">
            <a:avLst/>
          </a:prstGeom>
          <a:ln w="38100">
            <a:solidFill>
              <a:srgbClr val="F7B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31CDB-D7D7-4F0D-8D62-F823722829B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743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45528"/>
          <a:stretch/>
        </p:blipFill>
        <p:spPr bwMode="auto">
          <a:xfrm>
            <a:off x="1981201" y="-1066800"/>
            <a:ext cx="10259465" cy="770584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76200" y="0"/>
            <a:ext cx="9220200" cy="68579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1587500"/>
            <a:ext cx="0" cy="3398386"/>
          </a:xfrm>
          <a:prstGeom prst="line">
            <a:avLst/>
          </a:prstGeom>
          <a:ln w="38100">
            <a:solidFill>
              <a:srgbClr val="F7B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94602-15BA-4438-A91C-7F3CF5B6BE4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00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45528"/>
          <a:stretch/>
        </p:blipFill>
        <p:spPr bwMode="auto">
          <a:xfrm>
            <a:off x="1981201" y="-1143000"/>
            <a:ext cx="10259465" cy="770584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-76200" y="0"/>
            <a:ext cx="9220200" cy="68579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1587500"/>
            <a:ext cx="0" cy="3398386"/>
          </a:xfrm>
          <a:prstGeom prst="line">
            <a:avLst/>
          </a:prstGeom>
          <a:ln w="38100">
            <a:solidFill>
              <a:srgbClr val="F7B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AC270-0143-4AFA-A9D9-0039579073B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823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M:\DOL\Publications\_images\DLR logos\2016\DLR-new-logo_vertic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r="10101" b="45528"/>
          <a:stretch/>
        </p:blipFill>
        <p:spPr bwMode="auto">
          <a:xfrm>
            <a:off x="1981201" y="-1076449"/>
            <a:ext cx="10259465" cy="770584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-76200" y="0"/>
            <a:ext cx="9220200" cy="68579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1587500"/>
            <a:ext cx="0" cy="3398386"/>
          </a:xfrm>
          <a:prstGeom prst="line">
            <a:avLst/>
          </a:prstGeom>
          <a:ln w="38100">
            <a:solidFill>
              <a:srgbClr val="F7B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E16E5-3FD1-4416-A37F-15430CE9374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42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4712-BEFA-47EC-871F-DB219608D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6C244-4C33-40DC-B3DF-FC44BB88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9D748-7B2A-440B-8774-E196004CA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D68EA-4168-4226-83A0-3BA57EFF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84272-56CE-41B1-AB42-70E53B357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8477E-F6C2-4869-95D0-772369C8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6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31078-878D-4FE4-A7E3-0A15E39FB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FB8C7-22F1-441B-917F-74C38381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02CF1-A9FB-4286-8C60-B582F8F1F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45AF0-0BD8-4DCB-A929-2D52F59A2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363A17-15FB-49BA-BAB0-3881944A1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2BC88-7984-4F2F-8DD2-97B264819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E4822B-8FFE-4A6E-87C3-B12AA57F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4B91D-5B74-4BB9-B356-70B3B58F0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F6D4-244C-4536-9DEC-E3E827F6A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12D5F-DBEE-4101-A92F-5F52B622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2B7AA7-1FC5-4DEC-B22E-A08F19CD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A773C-4641-4107-A65B-77E51A9D0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0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C369B2-F192-4BE3-B5E3-AFF7F4DB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6E7CF-3DF2-4608-8149-D32F81F4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6FCCC-7155-41A8-9A0E-40CA8A8D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6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DEA56-60B5-4654-B248-70FD0FAB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60576-25CC-4225-B059-7F346D83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CF12B-1CCF-4A16-8F3C-830DA30C3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CE578-6EEB-4CF6-B43E-AD2F6E819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08359-A5D4-4A9E-AC62-63D1372EB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6E2CC-3E38-4379-BB38-39CBD0F8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4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6011-1D6C-40BA-A728-B89D0D60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EBD64-1FF7-4F2E-AF7D-DAE82F5B9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8A3B9-A7A6-4974-9052-284B99492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81C44-E8B8-444F-9585-AB0E55C20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E4CE7-2775-44BC-8488-162E947B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00876-0E4B-4D58-8200-45C4129F4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4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65D212-1A18-4BCF-B661-85C9C2F89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83E-410C-4EB5-96F5-829F37C71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6BB28-E587-476F-924C-ED4F1B033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5BD32-190D-4D8B-8E1C-859DD5544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D49E9-30CA-47B2-A966-86279876B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AEF7C-41D9-4ABC-8C1B-654796B0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968C3C-D7B4-442C-B48A-7B74CBB76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6E3C2-D915-42DE-8F1D-6B5B4A4C7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ADFC3-7EB2-488D-B555-E9D8DED29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1B3D-AE96-42B6-B9BA-D57A7D507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315EE-3EF1-4ED2-877C-777EE61DA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6D8C-35DA-4FAE-9B77-DC5FB9C5D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6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7AF831-E3C2-4E6A-9E62-FA1D91FA1AC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9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4400" b="1" kern="1200" dirty="0" smtClean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2500" y="1600200"/>
            <a:ext cx="4038600" cy="4038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>
                <a:solidFill>
                  <a:schemeClr val="tx2"/>
                </a:solidFill>
              </a:rPr>
              <a:t>Division of Banking</a:t>
            </a:r>
          </a:p>
          <a:p>
            <a:pPr eaLnBrk="1" hangingPunct="1"/>
            <a:r>
              <a:rPr lang="en-US" sz="4800" b="1" dirty="0">
                <a:solidFill>
                  <a:schemeClr val="tx2"/>
                </a:solidFill>
              </a:rPr>
              <a:t>Industry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Asset Quality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8799"/>
          <a:ext cx="9144000" cy="460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6356350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*Includes all State-chartered banks – 48 charters</a:t>
            </a:r>
          </a:p>
        </p:txBody>
      </p:sp>
    </p:spTree>
    <p:extLst>
      <p:ext uri="{BB962C8B-B14F-4D97-AF65-F5344CB8AC3E}">
        <p14:creationId xmlns:p14="http://schemas.microsoft.com/office/powerpoint/2010/main" val="132657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Earnings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321629"/>
              </p:ext>
            </p:extLst>
          </p:nvPr>
        </p:nvGraphicFramePr>
        <p:xfrm>
          <a:off x="-16933" y="1826081"/>
          <a:ext cx="9144000" cy="460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369635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*Includes all State-chartered banks – 48 charters</a:t>
            </a:r>
          </a:p>
        </p:txBody>
      </p:sp>
    </p:spTree>
    <p:extLst>
      <p:ext uri="{BB962C8B-B14F-4D97-AF65-F5344CB8AC3E}">
        <p14:creationId xmlns:p14="http://schemas.microsoft.com/office/powerpoint/2010/main" val="131099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Loan Volume and Funding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611059"/>
              </p:ext>
            </p:extLst>
          </p:nvPr>
        </p:nvGraphicFramePr>
        <p:xfrm>
          <a:off x="-16933" y="1826081"/>
          <a:ext cx="9144000" cy="460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48573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*Includes all State-chartered banks – 48 charters</a:t>
            </a:r>
          </a:p>
        </p:txBody>
      </p:sp>
    </p:spTree>
    <p:extLst>
      <p:ext uri="{BB962C8B-B14F-4D97-AF65-F5344CB8AC3E}">
        <p14:creationId xmlns:p14="http://schemas.microsoft.com/office/powerpoint/2010/main" val="3450627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Examination Hours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102863"/>
              </p:ext>
            </p:extLst>
          </p:nvPr>
        </p:nvGraphicFramePr>
        <p:xfrm>
          <a:off x="228600" y="17526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7470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Bank Examination Staff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669053"/>
              </p:ext>
            </p:extLst>
          </p:nvPr>
        </p:nvGraphicFramePr>
        <p:xfrm>
          <a:off x="152400" y="19812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4466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Company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Year-End 2018 Projected Stats:</a:t>
            </a:r>
          </a:p>
          <a:p>
            <a:r>
              <a:rPr lang="en-US" dirty="0"/>
              <a:t>SD Trust Companies = 99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Public Trust Companies:    60</a:t>
            </a:r>
          </a:p>
          <a:p>
            <a:pPr lvl="1">
              <a:spcAft>
                <a:spcPts val="1000"/>
              </a:spcAft>
            </a:pPr>
            <a:r>
              <a:rPr lang="en-US" dirty="0">
                <a:solidFill>
                  <a:prstClr val="black"/>
                </a:solidFill>
              </a:rPr>
              <a:t>Private Trust Companies:   39</a:t>
            </a:r>
          </a:p>
          <a:p>
            <a:pPr marL="0" indent="0">
              <a:buNone/>
            </a:pPr>
            <a:r>
              <a:rPr lang="en-US" dirty="0"/>
              <a:t>Year-End 2017 Asset Stats:</a:t>
            </a:r>
          </a:p>
          <a:p>
            <a:r>
              <a:rPr lang="en-US" dirty="0"/>
              <a:t>Total Assets = $293,512,383,000</a:t>
            </a:r>
            <a:endParaRPr lang="en-US" sz="800" dirty="0"/>
          </a:p>
          <a:p>
            <a:pPr lvl="1"/>
            <a:r>
              <a:rPr lang="en-US" dirty="0"/>
              <a:t>Public Trust Companies:  $215,697,996,000</a:t>
            </a:r>
          </a:p>
          <a:p>
            <a:pPr lvl="1"/>
            <a:r>
              <a:rPr lang="en-US" dirty="0"/>
              <a:t>Private Trust Companies: $ 77,814,387,000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31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Company Profile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B3D8F17B-86F6-4ECE-B7A1-53B2688F5C5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19200"/>
          <a:ext cx="8763000" cy="538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171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Trust Department Profile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F5F89A8-D851-4F64-8F4D-BDBCE705D10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52399" y="1219200"/>
          <a:ext cx="9296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550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Company Examinations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6200" y="1298950"/>
          <a:ext cx="9067799" cy="555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5755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Examiner Tenure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159668"/>
          <a:ext cx="9067800" cy="5698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035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Organization Chart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781800" y="58674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Matthew Wester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781800" y="54102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b="1" dirty="0"/>
              <a:t>Chase </a:t>
            </a:r>
            <a:r>
              <a:rPr lang="en-US" sz="900" b="1" dirty="0" err="1"/>
              <a:t>Koskovich</a:t>
            </a:r>
            <a:endParaRPr lang="en-US" sz="9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781800" y="49530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Jim Benham</a:t>
            </a:r>
          </a:p>
          <a:p>
            <a:pPr algn="ctr" eaLnBrk="0" hangingPunct="0"/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CFIRS, CTE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781800" y="42672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Paul </a:t>
            </a:r>
            <a:r>
              <a:rPr kumimoji="0" 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Giovannetti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781800" y="37338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Dane Campbell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781800" y="32766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Andy Buchmann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781800" y="28194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b="1" dirty="0"/>
              <a:t>Morgan </a:t>
            </a:r>
            <a:r>
              <a:rPr lang="en-US" sz="900" b="1" dirty="0" err="1"/>
              <a:t>Kronaizl</a:t>
            </a:r>
            <a:endParaRPr lang="en-US" sz="9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781800" y="23622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Michael </a:t>
            </a:r>
            <a:r>
              <a:rPr lang="en-US" sz="900" b="1" dirty="0" err="1"/>
              <a:t>Zellmer</a:t>
            </a:r>
            <a:endParaRPr lang="en-US" sz="900" b="1" dirty="0"/>
          </a:p>
          <a:p>
            <a:pPr algn="ctr" eaLnBrk="0" hangingPunct="0"/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CEIC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781800" y="19050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Donald Berger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CSBE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8001000" y="58674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Jordan </a:t>
            </a:r>
            <a:r>
              <a:rPr kumimoji="0" 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Heckenlaible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001000" y="54102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Aspen Ruane</a:t>
            </a:r>
          </a:p>
          <a:p>
            <a:pPr algn="ctr" eaLnBrk="0" hangingPunct="0"/>
            <a:r>
              <a:rPr lang="en-US" sz="900" dirty="0"/>
              <a:t>CTE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8001000" y="49530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Brad </a:t>
            </a:r>
            <a:r>
              <a:rPr lang="en-US" sz="900" b="1" dirty="0" err="1"/>
              <a:t>Pesicka</a:t>
            </a:r>
            <a:endParaRPr lang="en-US" sz="900" b="1" dirty="0"/>
          </a:p>
          <a:p>
            <a:pPr algn="ctr" eaLnBrk="0" hangingPunct="0"/>
            <a:r>
              <a:rPr lang="en-US" sz="900" dirty="0"/>
              <a:t>CFIRS, CTE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001000" y="37338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Nate </a:t>
            </a:r>
            <a:r>
              <a:rPr kumimoji="0" 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Unzen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01000" y="32766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Matt Svendsen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01000" y="28194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b="1" dirty="0"/>
              <a:t>Austin </a:t>
            </a:r>
            <a:r>
              <a:rPr lang="en-US" sz="900" b="1" dirty="0" err="1"/>
              <a:t>DeLange</a:t>
            </a:r>
            <a:endParaRPr lang="en-US" sz="9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8001000" y="23622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b="1" dirty="0"/>
              <a:t>Brady </a:t>
            </a:r>
            <a:r>
              <a:rPr lang="en-US" sz="900" b="1" dirty="0" err="1"/>
              <a:t>Schlechter</a:t>
            </a:r>
            <a:endParaRPr lang="en-US" sz="900" b="1" dirty="0"/>
          </a:p>
          <a:p>
            <a:pPr algn="ctr" eaLnBrk="0" hangingPunct="0"/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CEIC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001000" y="19050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Drew Haack</a:t>
            </a:r>
          </a:p>
          <a:p>
            <a:pPr algn="ctr" eaLnBrk="0" hangingPunct="0"/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CSBE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562600" y="19050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Todd Youngbluth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CSBE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562600" y="28194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Max </a:t>
            </a:r>
            <a:r>
              <a:rPr lang="en-US" sz="900" b="1" dirty="0" err="1"/>
              <a:t>Eckrich</a:t>
            </a:r>
            <a:endParaRPr lang="en-US" sz="900" b="1" dirty="0"/>
          </a:p>
          <a:p>
            <a:pPr algn="ctr" eaLnBrk="0" hangingPunct="0"/>
            <a:r>
              <a:rPr lang="en-US" sz="900" dirty="0"/>
              <a:t>COE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562600" y="23622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Jordan </a:t>
            </a:r>
            <a:r>
              <a:rPr lang="en-US" sz="900" b="1" dirty="0" err="1"/>
              <a:t>LaBrie</a:t>
            </a:r>
            <a:endParaRPr lang="en-US" sz="900" b="1" dirty="0"/>
          </a:p>
          <a:p>
            <a:pPr algn="ctr" eaLnBrk="0" hangingPunct="0"/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CSBE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562600" y="32766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b="1" dirty="0" err="1"/>
              <a:t>Casson</a:t>
            </a:r>
            <a:r>
              <a:rPr lang="en-US" sz="900" b="1" dirty="0"/>
              <a:t> Campbell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COE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605012" y="3733799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Tarin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Smallfield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562600" y="42672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Michael </a:t>
            </a:r>
            <a:r>
              <a:rPr lang="en-US" sz="900" b="1" dirty="0" err="1"/>
              <a:t>Streyle</a:t>
            </a:r>
            <a:endParaRPr lang="en-US" sz="9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62600" y="49530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Matt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Schlechter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</a:rPr>
              <a:t>CFIRS, CSTE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562600" y="54102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b="1" dirty="0"/>
              <a:t>Jonathon Sanborn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CFIRS, CTE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562600" y="58674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900" b="1" dirty="0"/>
          </a:p>
          <a:p>
            <a:pPr algn="ctr" eaLnBrk="0" hangingPunct="0"/>
            <a:r>
              <a:rPr lang="en-US" sz="900" b="1" dirty="0"/>
              <a:t>Casey </a:t>
            </a:r>
            <a:r>
              <a:rPr lang="en-US" sz="900" b="1" dirty="0" err="1"/>
              <a:t>Norgaard</a:t>
            </a:r>
            <a:endParaRPr lang="en-US" sz="9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6705600" y="1828800"/>
            <a:ext cx="0" cy="2095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6705600" y="18288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7924800" y="1828800"/>
            <a:ext cx="0" cy="2095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5486400" y="18288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5486400" y="1828800"/>
            <a:ext cx="0" cy="2095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>
            <a:stCxn id="54" idx="1"/>
          </p:cNvCxnSpPr>
          <p:nvPr/>
        </p:nvCxnSpPr>
        <p:spPr bwMode="auto">
          <a:xfrm flipH="1">
            <a:off x="5528812" y="3924299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flipH="1">
            <a:off x="5486400" y="346964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flipH="1">
            <a:off x="5483860" y="300990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flipH="1">
            <a:off x="5486400" y="255270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486400" y="210058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5" idx="1"/>
          </p:cNvCxnSpPr>
          <p:nvPr/>
        </p:nvCxnSpPr>
        <p:spPr bwMode="auto">
          <a:xfrm flipH="1">
            <a:off x="6705600" y="392430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flipH="1">
            <a:off x="6705600" y="346964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6705600" y="300990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6705600" y="256540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flipH="1">
            <a:off x="6705600" y="210058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Rectangle 128"/>
          <p:cNvSpPr/>
          <p:nvPr/>
        </p:nvSpPr>
        <p:spPr bwMode="auto">
          <a:xfrm>
            <a:off x="4267200" y="188976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Bank Examiners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1" name="Straight Connector 130"/>
          <p:cNvCxnSpPr>
            <a:stCxn id="129" idx="3"/>
          </p:cNvCxnSpPr>
          <p:nvPr/>
        </p:nvCxnSpPr>
        <p:spPr bwMode="auto">
          <a:xfrm>
            <a:off x="5364480" y="2080260"/>
            <a:ext cx="1219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>
            <a:stCxn id="45" idx="1"/>
          </p:cNvCxnSpPr>
          <p:nvPr/>
        </p:nvCxnSpPr>
        <p:spPr bwMode="auto">
          <a:xfrm flipH="1">
            <a:off x="7924800" y="392430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 flipH="1">
            <a:off x="7924800" y="346964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 flipH="1">
            <a:off x="7927340" y="301752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 flipH="1">
            <a:off x="7924800" y="2567940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/>
          <p:nvPr/>
        </p:nvCxnSpPr>
        <p:spPr bwMode="auto">
          <a:xfrm flipH="1">
            <a:off x="7924800" y="2082131"/>
            <a:ext cx="7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Rectangle 137"/>
          <p:cNvSpPr/>
          <p:nvPr/>
        </p:nvSpPr>
        <p:spPr bwMode="auto">
          <a:xfrm>
            <a:off x="4267200" y="42164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Licensee Examiners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0" name="Elbow Connector 139"/>
          <p:cNvCxnSpPr>
            <a:stCxn id="138" idx="3"/>
          </p:cNvCxnSpPr>
          <p:nvPr/>
        </p:nvCxnSpPr>
        <p:spPr bwMode="auto">
          <a:xfrm flipV="1">
            <a:off x="5364480" y="4191000"/>
            <a:ext cx="1950720" cy="215900"/>
          </a:xfrm>
          <a:prstGeom prst="bentConnector3">
            <a:avLst>
              <a:gd name="adj1" fmla="val 60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>
            <a:stCxn id="55" idx="0"/>
          </p:cNvCxnSpPr>
          <p:nvPr/>
        </p:nvCxnSpPr>
        <p:spPr bwMode="auto">
          <a:xfrm flipV="1">
            <a:off x="6111240" y="4191000"/>
            <a:ext cx="0" cy="7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flipV="1">
            <a:off x="7320280" y="4185920"/>
            <a:ext cx="0" cy="7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" name="Rectangle 152"/>
          <p:cNvSpPr/>
          <p:nvPr/>
        </p:nvSpPr>
        <p:spPr bwMode="auto">
          <a:xfrm>
            <a:off x="4267200" y="48768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Trust Examiners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6" name="Straight Connector 155"/>
          <p:cNvCxnSpPr>
            <a:stCxn id="153" idx="3"/>
          </p:cNvCxnSpPr>
          <p:nvPr/>
        </p:nvCxnSpPr>
        <p:spPr bwMode="auto">
          <a:xfrm>
            <a:off x="5364480" y="5067300"/>
            <a:ext cx="1193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Rectangle 156"/>
          <p:cNvSpPr/>
          <p:nvPr/>
        </p:nvSpPr>
        <p:spPr bwMode="auto">
          <a:xfrm>
            <a:off x="2895600" y="3048000"/>
            <a:ext cx="1097280" cy="4572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Deputy Director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Mike </a:t>
            </a:r>
            <a:r>
              <a:rPr kumimoji="0" 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Dummer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CSBE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2895600" y="4648200"/>
            <a:ext cx="1097280" cy="4572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Deputy Director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Scott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Kelly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</a:rPr>
              <a:t>CEIC,</a:t>
            </a:r>
            <a:r>
              <a:rPr kumimoji="0" lang="en-US" sz="800" b="0" i="0" u="none" strike="noStrike" cap="none" normalizeH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</a:rPr>
              <a:t> CFIRS, CSTE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4267200" y="56388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Lorna </a:t>
            </a:r>
            <a:r>
              <a:rPr lang="en-US" sz="900" b="1" dirty="0" err="1"/>
              <a:t>Webbg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267200" y="60960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Delaine Campbell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2895600" y="5880100"/>
            <a:ext cx="1097280" cy="3810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Support Staff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2895600" y="2080260"/>
            <a:ext cx="1097280" cy="4572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Division Counsel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Brock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Jensen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</a:rPr>
              <a:t>COE, CFIRS, CTE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1341120" y="3764280"/>
            <a:ext cx="1097280" cy="4572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Bret Afdahl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</a:rPr>
              <a:t>CFIRS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4" name="Group 173"/>
          <p:cNvGrpSpPr/>
          <p:nvPr/>
        </p:nvGrpSpPr>
        <p:grpSpPr>
          <a:xfrm>
            <a:off x="5483860" y="4876800"/>
            <a:ext cx="78740" cy="1181100"/>
            <a:chOff x="5483860" y="4876800"/>
            <a:chExt cx="78740" cy="1181100"/>
          </a:xfrm>
        </p:grpSpPr>
        <p:cxnSp>
          <p:nvCxnSpPr>
            <p:cNvPr id="165" name="Straight Connector 164"/>
            <p:cNvCxnSpPr/>
            <p:nvPr/>
          </p:nvCxnSpPr>
          <p:spPr bwMode="auto">
            <a:xfrm flipV="1">
              <a:off x="5483860" y="4876800"/>
              <a:ext cx="0" cy="11811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Straight Connector 167"/>
            <p:cNvCxnSpPr>
              <a:stCxn id="59" idx="1"/>
            </p:cNvCxnSpPr>
            <p:nvPr/>
          </p:nvCxnSpPr>
          <p:spPr bwMode="auto">
            <a:xfrm flipH="1">
              <a:off x="5483860" y="6057900"/>
              <a:ext cx="787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Straight Connector 171"/>
            <p:cNvCxnSpPr/>
            <p:nvPr/>
          </p:nvCxnSpPr>
          <p:spPr bwMode="auto">
            <a:xfrm flipH="1">
              <a:off x="5483860" y="5600700"/>
              <a:ext cx="787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Straight Connector 172"/>
            <p:cNvCxnSpPr/>
            <p:nvPr/>
          </p:nvCxnSpPr>
          <p:spPr bwMode="auto">
            <a:xfrm flipH="1">
              <a:off x="5483860" y="5136776"/>
              <a:ext cx="787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5" name="Group 174"/>
          <p:cNvGrpSpPr/>
          <p:nvPr/>
        </p:nvGrpSpPr>
        <p:grpSpPr>
          <a:xfrm>
            <a:off x="6703060" y="4876800"/>
            <a:ext cx="78740" cy="1181100"/>
            <a:chOff x="5483860" y="4876800"/>
            <a:chExt cx="78740" cy="1181100"/>
          </a:xfrm>
        </p:grpSpPr>
        <p:cxnSp>
          <p:nvCxnSpPr>
            <p:cNvPr id="176" name="Straight Connector 175"/>
            <p:cNvCxnSpPr/>
            <p:nvPr/>
          </p:nvCxnSpPr>
          <p:spPr bwMode="auto">
            <a:xfrm flipV="1">
              <a:off x="5483860" y="4876800"/>
              <a:ext cx="0" cy="11811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176"/>
            <p:cNvCxnSpPr/>
            <p:nvPr/>
          </p:nvCxnSpPr>
          <p:spPr bwMode="auto">
            <a:xfrm flipH="1">
              <a:off x="5483860" y="6057900"/>
              <a:ext cx="787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Straight Connector 177"/>
            <p:cNvCxnSpPr/>
            <p:nvPr/>
          </p:nvCxnSpPr>
          <p:spPr bwMode="auto">
            <a:xfrm flipH="1">
              <a:off x="5483860" y="5600700"/>
              <a:ext cx="787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Straight Connector 178"/>
            <p:cNvCxnSpPr/>
            <p:nvPr/>
          </p:nvCxnSpPr>
          <p:spPr bwMode="auto">
            <a:xfrm flipH="1">
              <a:off x="5483860" y="5136776"/>
              <a:ext cx="787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0" name="Group 179"/>
          <p:cNvGrpSpPr/>
          <p:nvPr/>
        </p:nvGrpSpPr>
        <p:grpSpPr>
          <a:xfrm>
            <a:off x="7914640" y="4876800"/>
            <a:ext cx="78740" cy="1181100"/>
            <a:chOff x="5483860" y="4876800"/>
            <a:chExt cx="78740" cy="1181100"/>
          </a:xfrm>
        </p:grpSpPr>
        <p:cxnSp>
          <p:nvCxnSpPr>
            <p:cNvPr id="181" name="Straight Connector 180"/>
            <p:cNvCxnSpPr/>
            <p:nvPr/>
          </p:nvCxnSpPr>
          <p:spPr bwMode="auto">
            <a:xfrm flipV="1">
              <a:off x="5483860" y="4876800"/>
              <a:ext cx="0" cy="11811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2" name="Straight Connector 181"/>
            <p:cNvCxnSpPr/>
            <p:nvPr/>
          </p:nvCxnSpPr>
          <p:spPr bwMode="auto">
            <a:xfrm flipH="1">
              <a:off x="5483860" y="6057900"/>
              <a:ext cx="787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Straight Connector 182"/>
            <p:cNvCxnSpPr/>
            <p:nvPr/>
          </p:nvCxnSpPr>
          <p:spPr bwMode="auto">
            <a:xfrm flipH="1">
              <a:off x="5483860" y="5600700"/>
              <a:ext cx="787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Straight Connector 183"/>
            <p:cNvCxnSpPr/>
            <p:nvPr/>
          </p:nvCxnSpPr>
          <p:spPr bwMode="auto">
            <a:xfrm flipH="1">
              <a:off x="5483860" y="5136776"/>
              <a:ext cx="787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6" name="Straight Connector 185"/>
          <p:cNvCxnSpPr/>
          <p:nvPr/>
        </p:nvCxnSpPr>
        <p:spPr bwMode="auto">
          <a:xfrm>
            <a:off x="5483860" y="4876800"/>
            <a:ext cx="24333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Elbow Connector 189"/>
          <p:cNvCxnSpPr>
            <a:stCxn id="158" idx="3"/>
            <a:endCxn id="153" idx="1"/>
          </p:cNvCxnSpPr>
          <p:nvPr/>
        </p:nvCxnSpPr>
        <p:spPr bwMode="auto">
          <a:xfrm>
            <a:off x="3992880" y="4876800"/>
            <a:ext cx="274320" cy="1905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Elbow Connector 191"/>
          <p:cNvCxnSpPr>
            <a:stCxn id="161" idx="3"/>
            <a:endCxn id="159" idx="1"/>
          </p:cNvCxnSpPr>
          <p:nvPr/>
        </p:nvCxnSpPr>
        <p:spPr bwMode="auto">
          <a:xfrm flipV="1">
            <a:off x="3992880" y="5829300"/>
            <a:ext cx="274320" cy="2413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Elbow Connector 193"/>
          <p:cNvCxnSpPr>
            <a:stCxn id="161" idx="3"/>
            <a:endCxn id="160" idx="1"/>
          </p:cNvCxnSpPr>
          <p:nvPr/>
        </p:nvCxnSpPr>
        <p:spPr bwMode="auto">
          <a:xfrm>
            <a:off x="3992880" y="6070600"/>
            <a:ext cx="274320" cy="2159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Elbow Connector 195"/>
          <p:cNvCxnSpPr>
            <a:stCxn id="157" idx="3"/>
            <a:endCxn id="129" idx="1"/>
          </p:cNvCxnSpPr>
          <p:nvPr/>
        </p:nvCxnSpPr>
        <p:spPr bwMode="auto">
          <a:xfrm flipV="1">
            <a:off x="3992880" y="2080260"/>
            <a:ext cx="274320" cy="119634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Elbow Connector 197"/>
          <p:cNvCxnSpPr>
            <a:stCxn id="157" idx="3"/>
            <a:endCxn id="138" idx="1"/>
          </p:cNvCxnSpPr>
          <p:nvPr/>
        </p:nvCxnSpPr>
        <p:spPr bwMode="auto">
          <a:xfrm>
            <a:off x="3992880" y="3276600"/>
            <a:ext cx="274320" cy="11303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Elbow Connector 199"/>
          <p:cNvCxnSpPr>
            <a:stCxn id="163" idx="3"/>
            <a:endCxn id="162" idx="1"/>
          </p:cNvCxnSpPr>
          <p:nvPr/>
        </p:nvCxnSpPr>
        <p:spPr bwMode="auto">
          <a:xfrm flipV="1">
            <a:off x="2438400" y="2308860"/>
            <a:ext cx="457200" cy="168402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Elbow Connector 201"/>
          <p:cNvCxnSpPr>
            <a:stCxn id="163" idx="3"/>
            <a:endCxn id="157" idx="1"/>
          </p:cNvCxnSpPr>
          <p:nvPr/>
        </p:nvCxnSpPr>
        <p:spPr bwMode="auto">
          <a:xfrm flipV="1">
            <a:off x="2438400" y="3276600"/>
            <a:ext cx="457200" cy="71628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Elbow Connector 203"/>
          <p:cNvCxnSpPr>
            <a:stCxn id="163" idx="3"/>
            <a:endCxn id="158" idx="1"/>
          </p:cNvCxnSpPr>
          <p:nvPr/>
        </p:nvCxnSpPr>
        <p:spPr bwMode="auto">
          <a:xfrm>
            <a:off x="2438400" y="3992880"/>
            <a:ext cx="457200" cy="88392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Elbow Connector 205"/>
          <p:cNvCxnSpPr>
            <a:stCxn id="163" idx="3"/>
            <a:endCxn id="161" idx="1"/>
          </p:cNvCxnSpPr>
          <p:nvPr/>
        </p:nvCxnSpPr>
        <p:spPr bwMode="auto">
          <a:xfrm>
            <a:off x="2438400" y="3992880"/>
            <a:ext cx="457200" cy="207772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" name="Rectangle 206"/>
          <p:cNvSpPr/>
          <p:nvPr/>
        </p:nvSpPr>
        <p:spPr bwMode="auto">
          <a:xfrm>
            <a:off x="152400" y="2202180"/>
            <a:ext cx="1280160" cy="4572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Secretary of Labor and Regulation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Marcia </a:t>
            </a:r>
            <a:r>
              <a:rPr lang="en-US" sz="900" b="1" dirty="0" err="1"/>
              <a:t>Hultman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152400" y="4556760"/>
            <a:ext cx="1280160" cy="100584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u="sng" dirty="0"/>
              <a:t>Banking Commission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Jeff Erickson, Chair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John</a:t>
            </a:r>
            <a:r>
              <a:rPr kumimoji="0" lang="en-US" sz="9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Johnson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aseline="0" dirty="0"/>
              <a:t>Doug</a:t>
            </a:r>
            <a:r>
              <a:rPr lang="en-US" sz="900" dirty="0"/>
              <a:t> </a:t>
            </a:r>
            <a:r>
              <a:rPr lang="en-US" sz="900" dirty="0" err="1"/>
              <a:t>Balvin</a:t>
            </a:r>
            <a:endParaRPr lang="en-US" sz="9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Richard</a:t>
            </a:r>
            <a:r>
              <a:rPr kumimoji="0" lang="en-US" sz="9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9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Westra</a:t>
            </a:r>
            <a:endParaRPr kumimoji="0" lang="en-US" sz="9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aseline="0" dirty="0"/>
              <a:t>Steve</a:t>
            </a:r>
            <a:r>
              <a:rPr lang="en-US" sz="900" dirty="0"/>
              <a:t> Hayes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9" name="Elbow Connector 218"/>
          <p:cNvCxnSpPr>
            <a:stCxn id="207" idx="2"/>
            <a:endCxn id="163" idx="1"/>
          </p:cNvCxnSpPr>
          <p:nvPr/>
        </p:nvCxnSpPr>
        <p:spPr bwMode="auto">
          <a:xfrm rot="16200000" flipH="1">
            <a:off x="400050" y="3051810"/>
            <a:ext cx="1333500" cy="54864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Elbow Connector 222"/>
          <p:cNvCxnSpPr>
            <a:stCxn id="208" idx="0"/>
            <a:endCxn id="163" idx="1"/>
          </p:cNvCxnSpPr>
          <p:nvPr/>
        </p:nvCxnSpPr>
        <p:spPr bwMode="auto">
          <a:xfrm rot="5400000" flipH="1" flipV="1">
            <a:off x="784860" y="4000500"/>
            <a:ext cx="563880" cy="54864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6" name="Rectangle 225"/>
          <p:cNvSpPr/>
          <p:nvPr/>
        </p:nvSpPr>
        <p:spPr bwMode="auto">
          <a:xfrm>
            <a:off x="152400" y="5842000"/>
            <a:ext cx="1280160" cy="457200"/>
          </a:xfrm>
          <a:prstGeom prst="rect">
            <a:avLst/>
          </a:prstGeom>
          <a:solidFill>
            <a:srgbClr val="C8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Commission Attorney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/>
              <a:t>Matt Bock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34" name="Straight Connector 233"/>
          <p:cNvCxnSpPr>
            <a:stCxn id="208" idx="2"/>
            <a:endCxn id="226" idx="0"/>
          </p:cNvCxnSpPr>
          <p:nvPr/>
        </p:nvCxnSpPr>
        <p:spPr bwMode="auto">
          <a:xfrm>
            <a:off x="792480" y="5562600"/>
            <a:ext cx="0" cy="279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7" name="Rectangle 236"/>
          <p:cNvSpPr/>
          <p:nvPr/>
        </p:nvSpPr>
        <p:spPr bwMode="auto">
          <a:xfrm>
            <a:off x="76200" y="4457700"/>
            <a:ext cx="1447800" cy="19431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 Licensee Profile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338576"/>
              </p:ext>
            </p:extLst>
          </p:nvPr>
        </p:nvGraphicFramePr>
        <p:xfrm>
          <a:off x="228600" y="1828800"/>
          <a:ext cx="8686800" cy="471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8625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CSBS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Division first accredited in 2007</a:t>
            </a:r>
          </a:p>
          <a:p>
            <a:r>
              <a:rPr lang="en-US" dirty="0"/>
              <a:t>Reaccredited in 2012</a:t>
            </a:r>
          </a:p>
          <a:p>
            <a:r>
              <a:rPr lang="en-US" dirty="0"/>
              <a:t>Reaccredited again in 2017</a:t>
            </a:r>
          </a:p>
          <a:p>
            <a:r>
              <a:rPr lang="en-US" dirty="0"/>
              <a:t>Areas to improve:</a:t>
            </a:r>
          </a:p>
          <a:p>
            <a:pPr lvl="1"/>
            <a:r>
              <a:rPr lang="en-US" dirty="0"/>
              <a:t>IT examinations</a:t>
            </a:r>
          </a:p>
          <a:p>
            <a:pPr lvl="1"/>
            <a:r>
              <a:rPr lang="en-US" dirty="0"/>
              <a:t>Technology service provider exams</a:t>
            </a:r>
          </a:p>
          <a:p>
            <a:pPr lvl="1"/>
            <a:r>
              <a:rPr lang="en-US" dirty="0"/>
              <a:t>More consumer education and literacy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7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Division Locations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cs typeface="Arial" charset="0"/>
              </a:rPr>
              <a:t>South Dakota Division of Banking</a:t>
            </a:r>
          </a:p>
          <a:p>
            <a:pPr marL="457200" lvl="1" indent="0">
              <a:buNone/>
            </a:pPr>
            <a:r>
              <a:rPr lang="en-US" dirty="0">
                <a:cs typeface="Arial" charset="0"/>
              </a:rPr>
              <a:t>	</a:t>
            </a:r>
          </a:p>
          <a:p>
            <a:pPr marL="457200" lvl="1" indent="0">
              <a:buNone/>
            </a:pPr>
            <a:r>
              <a:rPr lang="en-US" dirty="0">
                <a:cs typeface="Arial" charset="0"/>
              </a:rPr>
              <a:t>1601 N. Harrison Avenue, Suite 1</a:t>
            </a:r>
          </a:p>
          <a:p>
            <a:pPr lvl="1" eaLnBrk="1" hangingPunct="1">
              <a:buFontTx/>
              <a:buNone/>
            </a:pPr>
            <a:r>
              <a:rPr lang="en-US" dirty="0">
                <a:cs typeface="Arial" charset="0"/>
              </a:rPr>
              <a:t>Pierre, SD 57501</a:t>
            </a:r>
          </a:p>
          <a:p>
            <a:pPr lvl="1" eaLnBrk="1" hangingPunct="1">
              <a:buFontTx/>
              <a:buNone/>
            </a:pPr>
            <a:r>
              <a:rPr lang="en-US" dirty="0" err="1">
                <a:cs typeface="Arial" charset="0"/>
              </a:rPr>
              <a:t>Ph</a:t>
            </a:r>
            <a:r>
              <a:rPr lang="en-US" dirty="0">
                <a:cs typeface="Arial" charset="0"/>
              </a:rPr>
              <a:t>: 605-773-3421; Fax: 1-866-326-7504</a:t>
            </a:r>
          </a:p>
          <a:p>
            <a:pPr lvl="1" eaLnBrk="1" hangingPunct="1">
              <a:buFontTx/>
              <a:buNone/>
            </a:pPr>
            <a:endParaRPr lang="en-US" dirty="0">
              <a:cs typeface="Arial" charset="0"/>
            </a:endParaRPr>
          </a:p>
          <a:p>
            <a:pPr marL="0" indent="0" eaLnBrk="1" hangingPunct="1">
              <a:buNone/>
            </a:pPr>
            <a:r>
              <a:rPr lang="en-US" dirty="0"/>
              <a:t>      1500 W. 51</a:t>
            </a:r>
            <a:r>
              <a:rPr lang="en-US" baseline="30000" dirty="0"/>
              <a:t>st</a:t>
            </a:r>
            <a:r>
              <a:rPr lang="en-US" dirty="0"/>
              <a:t> Street, Suite 102</a:t>
            </a:r>
          </a:p>
          <a:p>
            <a:pPr marL="0" indent="0" eaLnBrk="1" hangingPunct="1">
              <a:buNone/>
            </a:pPr>
            <a:r>
              <a:rPr lang="en-US" dirty="0"/>
              <a:t>      Sioux Falls, SD 57105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0517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General Information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State Chartered Banks: 48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/>
              <a:t>Total Assets: $26,954,956,000</a:t>
            </a:r>
            <a:endParaRPr lang="en-US" sz="800" dirty="0"/>
          </a:p>
          <a:p>
            <a:pPr lvl="1"/>
            <a:r>
              <a:rPr lang="en-US" dirty="0"/>
              <a:t>Largest Bank: Great Western Bank, Sioux Falls ($12,001,701,000)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Smallest Bank: Farmers State Bank, Hosmer ($20,056,000)		</a:t>
            </a:r>
          </a:p>
        </p:txBody>
      </p:sp>
    </p:spTree>
    <p:extLst>
      <p:ext uri="{BB962C8B-B14F-4D97-AF65-F5344CB8AC3E}">
        <p14:creationId xmlns:p14="http://schemas.microsoft.com/office/powerpoint/2010/main" val="78058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SD Banking Profile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703836"/>
              </p:ext>
            </p:extLst>
          </p:nvPr>
        </p:nvGraphicFramePr>
        <p:xfrm>
          <a:off x="609600" y="1905000"/>
          <a:ext cx="80772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929746"/>
              </p:ext>
            </p:extLst>
          </p:nvPr>
        </p:nvGraphicFramePr>
        <p:xfrm>
          <a:off x="762000" y="4048214"/>
          <a:ext cx="8305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063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2018 BANK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879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First State Bank, Warner, SD merger with First State Bank of ND</a:t>
            </a:r>
          </a:p>
          <a:p>
            <a:r>
              <a:rPr lang="en-US" sz="2400" dirty="0"/>
              <a:t>Farmers State Bank, Stickney, SD merger with American Bank &amp; Trust, Wessington Springs, SD</a:t>
            </a:r>
          </a:p>
          <a:p>
            <a:r>
              <a:rPr lang="en-US" sz="2400" dirty="0"/>
              <a:t>Bryant Bancshares acquired Richland State Bank, Bruce, SD</a:t>
            </a:r>
          </a:p>
          <a:p>
            <a:r>
              <a:rPr lang="en-US" sz="2400" dirty="0"/>
              <a:t>Branch application Security State Bank, Tyndall, SD (Viborg, SD)</a:t>
            </a:r>
          </a:p>
          <a:p>
            <a:r>
              <a:rPr lang="en-US" sz="2400" dirty="0"/>
              <a:t>Branch applications Great Western Bank, Sioux Falls, SD (Denver, CO; Cedar Falls, IA; Scottsdale, AZ)</a:t>
            </a:r>
          </a:p>
          <a:p>
            <a:r>
              <a:rPr lang="en-US" sz="2400" dirty="0"/>
              <a:t>Loan production office applications Great Western Bank (Wichita, KS; Yuma, AZ)</a:t>
            </a:r>
          </a:p>
          <a:p>
            <a:r>
              <a:rPr lang="en-US" sz="2400" dirty="0"/>
              <a:t>Branch closure applications Great Western Bank (Sioux Falls, SD &amp; Denver, CO)</a:t>
            </a:r>
          </a:p>
          <a:p>
            <a:r>
              <a:rPr lang="en-US" sz="2400" dirty="0"/>
              <a:t>Branch closure application First State Bank of Claremont, Groton, SD (Claremont, SD; Columbia, SD)</a:t>
            </a:r>
          </a:p>
          <a:p>
            <a:r>
              <a:rPr lang="en-US" sz="2400" dirty="0"/>
              <a:t>Security Savings Bank, Canton, SD merger application with Exchange State Bank, </a:t>
            </a:r>
            <a:r>
              <a:rPr lang="en-US" sz="2400" dirty="0" err="1"/>
              <a:t>Luverne</a:t>
            </a:r>
            <a:r>
              <a:rPr lang="en-US" sz="2400" dirty="0"/>
              <a:t>, MN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4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Banks per Category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340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Asset Composition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768803"/>
              </p:ext>
            </p:extLst>
          </p:nvPr>
        </p:nvGraphicFramePr>
        <p:xfrm>
          <a:off x="0" y="1828799"/>
          <a:ext cx="9144000" cy="4532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6192444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*Includes all State-chartered banks – 49 charters (Stickney included as of 6-30-18)</a:t>
            </a:r>
          </a:p>
        </p:txBody>
      </p:sp>
    </p:spTree>
    <p:extLst>
      <p:ext uri="{BB962C8B-B14F-4D97-AF65-F5344CB8AC3E}">
        <p14:creationId xmlns:p14="http://schemas.microsoft.com/office/powerpoint/2010/main" val="1438585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Composite Ratings - Banks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543750"/>
              </p:ext>
            </p:extLst>
          </p:nvPr>
        </p:nvGraphicFramePr>
        <p:xfrm>
          <a:off x="0" y="18288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689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Capital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387798"/>
              </p:ext>
            </p:extLst>
          </p:nvPr>
        </p:nvGraphicFramePr>
        <p:xfrm>
          <a:off x="0" y="1828799"/>
          <a:ext cx="9144000" cy="460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262559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*Includes all State-chartered banks – 48 charters</a:t>
            </a:r>
          </a:p>
        </p:txBody>
      </p:sp>
    </p:spTree>
    <p:extLst>
      <p:ext uri="{BB962C8B-B14F-4D97-AF65-F5344CB8AC3E}">
        <p14:creationId xmlns:p14="http://schemas.microsoft.com/office/powerpoint/2010/main" val="19310755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lrtemplate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15278</TotalTime>
  <Words>671</Words>
  <Application>Microsoft Office PowerPoint</Application>
  <PresentationFormat>On-screen Show (4:3)</PresentationFormat>
  <Paragraphs>205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1_Custom Design</vt:lpstr>
      <vt:lpstr>Custom Design</vt:lpstr>
      <vt:lpstr>dlrtemplate (1)</vt:lpstr>
      <vt:lpstr>PowerPoint Presentation</vt:lpstr>
      <vt:lpstr>Division Organization Chart</vt:lpstr>
      <vt:lpstr>General Information</vt:lpstr>
      <vt:lpstr>SD Banking Profile</vt:lpstr>
      <vt:lpstr>2018 BANK TRANSACTIONS</vt:lpstr>
      <vt:lpstr>Number of Banks per Category </vt:lpstr>
      <vt:lpstr>Asset Composition</vt:lpstr>
      <vt:lpstr>Composite Ratings - Banks</vt:lpstr>
      <vt:lpstr>Capital</vt:lpstr>
      <vt:lpstr>Asset Quality</vt:lpstr>
      <vt:lpstr>Earnings</vt:lpstr>
      <vt:lpstr>Loan Volume and Funding</vt:lpstr>
      <vt:lpstr>Bank Examination Hours</vt:lpstr>
      <vt:lpstr>Bank Examination Staff</vt:lpstr>
      <vt:lpstr>Trust Company Overview</vt:lpstr>
      <vt:lpstr>Trust Company Profile</vt:lpstr>
      <vt:lpstr>Bank Trust Department Profile</vt:lpstr>
      <vt:lpstr>Trust Company Examinations</vt:lpstr>
      <vt:lpstr>Trust Examiner Tenure</vt:lpstr>
      <vt:lpstr>SD Licensee Profile</vt:lpstr>
      <vt:lpstr>CSBS Accreditation</vt:lpstr>
      <vt:lpstr>Division Locations</vt:lpstr>
      <vt:lpstr>Wrap UP </vt:lpstr>
    </vt:vector>
  </TitlesOfParts>
  <Company>State of South Dakota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LaBrie</dc:creator>
  <cp:lastModifiedBy>Afdahl, Bret</cp:lastModifiedBy>
  <cp:revision>174</cp:revision>
  <cp:lastPrinted>2018-11-05T20:25:36Z</cp:lastPrinted>
  <dcterms:created xsi:type="dcterms:W3CDTF">2013-01-23T15:05:36Z</dcterms:created>
  <dcterms:modified xsi:type="dcterms:W3CDTF">2018-11-05T20:27:00Z</dcterms:modified>
</cp:coreProperties>
</file>